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33"/>
  </p:notesMasterIdLst>
  <p:handoutMasterIdLst>
    <p:handoutMasterId r:id="rId34"/>
  </p:handoutMasterIdLst>
  <p:sldIdLst>
    <p:sldId id="470" r:id="rId2"/>
    <p:sldId id="412" r:id="rId3"/>
    <p:sldId id="416" r:id="rId4"/>
    <p:sldId id="417" r:id="rId5"/>
    <p:sldId id="418" r:id="rId6"/>
    <p:sldId id="419" r:id="rId7"/>
    <p:sldId id="420" r:id="rId8"/>
    <p:sldId id="421" r:id="rId9"/>
    <p:sldId id="422" r:id="rId10"/>
    <p:sldId id="423" r:id="rId11"/>
    <p:sldId id="424" r:id="rId12"/>
    <p:sldId id="425" r:id="rId13"/>
    <p:sldId id="426" r:id="rId14"/>
    <p:sldId id="427" r:id="rId15"/>
    <p:sldId id="428" r:id="rId16"/>
    <p:sldId id="429" r:id="rId17"/>
    <p:sldId id="430" r:id="rId18"/>
    <p:sldId id="431" r:id="rId19"/>
    <p:sldId id="432" r:id="rId20"/>
    <p:sldId id="476" r:id="rId21"/>
    <p:sldId id="477" r:id="rId22"/>
    <p:sldId id="472" r:id="rId23"/>
    <p:sldId id="473" r:id="rId24"/>
    <p:sldId id="474" r:id="rId25"/>
    <p:sldId id="478" r:id="rId26"/>
    <p:sldId id="479" r:id="rId27"/>
    <p:sldId id="475" r:id="rId28"/>
    <p:sldId id="484" r:id="rId29"/>
    <p:sldId id="480" r:id="rId30"/>
    <p:sldId id="481" r:id="rId31"/>
    <p:sldId id="482" r:id="rId3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outline"/>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87769" autoAdjust="0"/>
  </p:normalViewPr>
  <p:slideViewPr>
    <p:cSldViewPr>
      <p:cViewPr varScale="1">
        <p:scale>
          <a:sx n="89" d="100"/>
          <a:sy n="89" d="100"/>
        </p:scale>
        <p:origin x="1310" y="86"/>
      </p:cViewPr>
      <p:guideLst>
        <p:guide orient="horz" pos="2160"/>
        <p:guide pos="2880"/>
      </p:guideLst>
    </p:cSldViewPr>
  </p:slideViewPr>
  <p:outlineViewPr>
    <p:cViewPr>
      <p:scale>
        <a:sx n="33" d="100"/>
        <a:sy n="33" d="100"/>
      </p:scale>
      <p:origin x="0" y="-3140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559DBC-4B09-EC41-ACF8-E4F5617670E1}" type="doc">
      <dgm:prSet loTypeId="urn:microsoft.com/office/officeart/2009/3/layout/HorizontalOrganizationChart" loCatId="relationship" qsTypeId="urn:microsoft.com/office/officeart/2005/8/quickstyle/simple5" qsCatId="simple" csTypeId="urn:microsoft.com/office/officeart/2005/8/colors/accent1_2" csCatId="accent1" phldr="1"/>
      <dgm:spPr/>
      <dgm:t>
        <a:bodyPr/>
        <a:lstStyle/>
        <a:p>
          <a:endParaRPr lang="en-US"/>
        </a:p>
      </dgm:t>
    </dgm:pt>
    <dgm:pt modelId="{AA8FECDC-073B-0C4B-B246-EA78FC1E0915}">
      <dgm:prSet/>
      <dgm:spPr>
        <a:solidFill>
          <a:schemeClr val="accent6">
            <a:lumMod val="75000"/>
          </a:schemeClr>
        </a:solidFill>
      </dgm:spPr>
      <dgm:t>
        <a:bodyPr/>
        <a:lstStyle/>
        <a:p>
          <a:pPr rtl="0"/>
          <a:r>
            <a:rPr lang="en-US" dirty="0">
              <a:latin typeface="+mn-lt"/>
            </a:rPr>
            <a:t>NIST defines three service models, which can be viewed as nested service alternatives</a:t>
          </a:r>
        </a:p>
      </dgm:t>
    </dgm:pt>
    <dgm:pt modelId="{1531ED77-323D-BB49-B6EC-4ED82BC93A63}" type="parTrans" cxnId="{4244762C-2A17-BA48-9C4B-2121FACBF7F7}">
      <dgm:prSet/>
      <dgm:spPr/>
      <dgm:t>
        <a:bodyPr/>
        <a:lstStyle/>
        <a:p>
          <a:endParaRPr lang="en-US"/>
        </a:p>
      </dgm:t>
    </dgm:pt>
    <dgm:pt modelId="{B68815C4-E018-EC47-89B2-58636C8234B5}" type="sibTrans" cxnId="{4244762C-2A17-BA48-9C4B-2121FACBF7F7}">
      <dgm:prSet/>
      <dgm:spPr/>
      <dgm:t>
        <a:bodyPr/>
        <a:lstStyle/>
        <a:p>
          <a:endParaRPr lang="en-US"/>
        </a:p>
      </dgm:t>
    </dgm:pt>
    <dgm:pt modelId="{50F068D0-2A8B-D04E-A507-7824A2D9AE90}">
      <dgm:prSet/>
      <dgm:spPr>
        <a:solidFill>
          <a:schemeClr val="accent3">
            <a:lumMod val="75000"/>
          </a:schemeClr>
        </a:solidFill>
      </dgm:spPr>
      <dgm:t>
        <a:bodyPr/>
        <a:lstStyle/>
        <a:p>
          <a:pPr rtl="0"/>
          <a:r>
            <a:rPr lang="en-US" dirty="0">
              <a:latin typeface="+mn-lt"/>
            </a:rPr>
            <a:t>Software as a service (SaaS)</a:t>
          </a:r>
        </a:p>
      </dgm:t>
    </dgm:pt>
    <dgm:pt modelId="{D60843EE-1696-5841-ABBD-F45CE453CEEC}" type="parTrans" cxnId="{83F45A30-A059-7F4F-8A1E-DE5AA62F21ED}">
      <dgm:prSet/>
      <dgm:spPr>
        <a:solidFill>
          <a:schemeClr val="accent6">
            <a:lumMod val="75000"/>
          </a:schemeClr>
        </a:solidFill>
        <a:ln>
          <a:solidFill>
            <a:schemeClr val="accent6">
              <a:lumMod val="75000"/>
            </a:schemeClr>
          </a:solidFill>
        </a:ln>
      </dgm:spPr>
      <dgm:t>
        <a:bodyPr/>
        <a:lstStyle/>
        <a:p>
          <a:endParaRPr lang="en-US"/>
        </a:p>
      </dgm:t>
    </dgm:pt>
    <dgm:pt modelId="{37DDF178-516D-A144-B526-DA5D95958443}" type="sibTrans" cxnId="{83F45A30-A059-7F4F-8A1E-DE5AA62F21ED}">
      <dgm:prSet/>
      <dgm:spPr/>
      <dgm:t>
        <a:bodyPr/>
        <a:lstStyle/>
        <a:p>
          <a:endParaRPr lang="en-US"/>
        </a:p>
      </dgm:t>
    </dgm:pt>
    <dgm:pt modelId="{B0070529-5712-7547-8DEC-E3E7B2B04FDF}">
      <dgm:prSet/>
      <dgm:spPr>
        <a:solidFill>
          <a:schemeClr val="accent4">
            <a:lumMod val="75000"/>
          </a:schemeClr>
        </a:solidFill>
      </dgm:spPr>
      <dgm:t>
        <a:bodyPr/>
        <a:lstStyle/>
        <a:p>
          <a:pPr rtl="0"/>
          <a:r>
            <a:rPr lang="en-US" dirty="0">
              <a:latin typeface="+mn-lt"/>
            </a:rPr>
            <a:t>Platform as a service (PaaS)</a:t>
          </a:r>
        </a:p>
      </dgm:t>
    </dgm:pt>
    <dgm:pt modelId="{84661DB4-703C-2346-964A-E654C27C829F}" type="parTrans" cxnId="{EDC41207-D8B4-594F-9571-E7FAFEF80D39}">
      <dgm:prSet/>
      <dgm:spPr>
        <a:ln>
          <a:solidFill>
            <a:schemeClr val="accent6">
              <a:lumMod val="75000"/>
            </a:schemeClr>
          </a:solidFill>
        </a:ln>
      </dgm:spPr>
      <dgm:t>
        <a:bodyPr/>
        <a:lstStyle/>
        <a:p>
          <a:endParaRPr lang="en-US"/>
        </a:p>
      </dgm:t>
    </dgm:pt>
    <dgm:pt modelId="{31609A10-E315-504F-90FA-3E11A3309B35}" type="sibTrans" cxnId="{EDC41207-D8B4-594F-9571-E7FAFEF80D39}">
      <dgm:prSet/>
      <dgm:spPr/>
      <dgm:t>
        <a:bodyPr/>
        <a:lstStyle/>
        <a:p>
          <a:endParaRPr lang="en-US"/>
        </a:p>
      </dgm:t>
    </dgm:pt>
    <dgm:pt modelId="{8BD69FD2-6128-CA4F-BB11-8B5115911B0A}">
      <dgm:prSet/>
      <dgm:spPr>
        <a:solidFill>
          <a:schemeClr val="accent5">
            <a:lumMod val="75000"/>
          </a:schemeClr>
        </a:solidFill>
      </dgm:spPr>
      <dgm:t>
        <a:bodyPr/>
        <a:lstStyle/>
        <a:p>
          <a:pPr rtl="0"/>
          <a:r>
            <a:rPr lang="en-US" dirty="0">
              <a:latin typeface="+mn-lt"/>
            </a:rPr>
            <a:t>Infrastructure as a service (IaaS)</a:t>
          </a:r>
        </a:p>
      </dgm:t>
    </dgm:pt>
    <dgm:pt modelId="{761C2E78-E6CB-BA4C-BFB5-6A2E3C7C16E7}" type="parTrans" cxnId="{923C40BC-AFC3-A94A-89FE-28751110A153}">
      <dgm:prSet/>
      <dgm:spPr>
        <a:ln>
          <a:solidFill>
            <a:schemeClr val="accent6">
              <a:lumMod val="75000"/>
            </a:schemeClr>
          </a:solidFill>
        </a:ln>
      </dgm:spPr>
      <dgm:t>
        <a:bodyPr/>
        <a:lstStyle/>
        <a:p>
          <a:endParaRPr lang="en-US"/>
        </a:p>
      </dgm:t>
    </dgm:pt>
    <dgm:pt modelId="{415A80B5-E18A-7746-AB0C-A2D7A35CA640}" type="sibTrans" cxnId="{923C40BC-AFC3-A94A-89FE-28751110A153}">
      <dgm:prSet/>
      <dgm:spPr/>
      <dgm:t>
        <a:bodyPr/>
        <a:lstStyle/>
        <a:p>
          <a:endParaRPr lang="en-US"/>
        </a:p>
      </dgm:t>
    </dgm:pt>
    <dgm:pt modelId="{8F5C9D0F-6E58-494A-9E1A-B5892C17F00F}" type="pres">
      <dgm:prSet presAssocID="{E4559DBC-4B09-EC41-ACF8-E4F5617670E1}" presName="hierChild1" presStyleCnt="0">
        <dgm:presLayoutVars>
          <dgm:orgChart val="1"/>
          <dgm:chPref val="1"/>
          <dgm:dir/>
          <dgm:animOne val="branch"/>
          <dgm:animLvl val="lvl"/>
          <dgm:resizeHandles/>
        </dgm:presLayoutVars>
      </dgm:prSet>
      <dgm:spPr/>
    </dgm:pt>
    <dgm:pt modelId="{27AAA78A-2828-D24D-B9EC-B8E1AC696B88}" type="pres">
      <dgm:prSet presAssocID="{AA8FECDC-073B-0C4B-B246-EA78FC1E0915}" presName="hierRoot1" presStyleCnt="0">
        <dgm:presLayoutVars>
          <dgm:hierBranch val="init"/>
        </dgm:presLayoutVars>
      </dgm:prSet>
      <dgm:spPr/>
    </dgm:pt>
    <dgm:pt modelId="{E44F084E-3E5D-6241-8596-9BE274ECC48A}" type="pres">
      <dgm:prSet presAssocID="{AA8FECDC-073B-0C4B-B246-EA78FC1E0915}" presName="rootComposite1" presStyleCnt="0"/>
      <dgm:spPr/>
    </dgm:pt>
    <dgm:pt modelId="{E87E256C-61EE-D948-B7C8-018030B607D0}" type="pres">
      <dgm:prSet presAssocID="{AA8FECDC-073B-0C4B-B246-EA78FC1E0915}" presName="rootText1" presStyleLbl="node0" presStyleIdx="0" presStyleCnt="1">
        <dgm:presLayoutVars>
          <dgm:chPref val="3"/>
        </dgm:presLayoutVars>
      </dgm:prSet>
      <dgm:spPr/>
    </dgm:pt>
    <dgm:pt modelId="{1BA9C32B-1712-AC4C-A1CD-572BA337B275}" type="pres">
      <dgm:prSet presAssocID="{AA8FECDC-073B-0C4B-B246-EA78FC1E0915}" presName="rootConnector1" presStyleLbl="node1" presStyleIdx="0" presStyleCnt="0"/>
      <dgm:spPr/>
    </dgm:pt>
    <dgm:pt modelId="{1CDD542D-D81C-5843-B154-98D4C570DBB1}" type="pres">
      <dgm:prSet presAssocID="{AA8FECDC-073B-0C4B-B246-EA78FC1E0915}" presName="hierChild2" presStyleCnt="0"/>
      <dgm:spPr/>
    </dgm:pt>
    <dgm:pt modelId="{B7F6A272-8708-9949-B6DC-058C3DB317AD}" type="pres">
      <dgm:prSet presAssocID="{D60843EE-1696-5841-ABBD-F45CE453CEEC}" presName="Name64" presStyleLbl="parChTrans1D2" presStyleIdx="0" presStyleCnt="3"/>
      <dgm:spPr/>
    </dgm:pt>
    <dgm:pt modelId="{04AED87B-9569-4043-B291-23708753CFE2}" type="pres">
      <dgm:prSet presAssocID="{50F068D0-2A8B-D04E-A507-7824A2D9AE90}" presName="hierRoot2" presStyleCnt="0">
        <dgm:presLayoutVars>
          <dgm:hierBranch val="init"/>
        </dgm:presLayoutVars>
      </dgm:prSet>
      <dgm:spPr/>
    </dgm:pt>
    <dgm:pt modelId="{AE12D58D-7BB7-1E45-95EE-9742B79318E0}" type="pres">
      <dgm:prSet presAssocID="{50F068D0-2A8B-D04E-A507-7824A2D9AE90}" presName="rootComposite" presStyleCnt="0"/>
      <dgm:spPr/>
    </dgm:pt>
    <dgm:pt modelId="{7B4D2EC8-8C64-1548-AFF0-9D194B9DE549}" type="pres">
      <dgm:prSet presAssocID="{50F068D0-2A8B-D04E-A507-7824A2D9AE90}" presName="rootText" presStyleLbl="node2" presStyleIdx="0" presStyleCnt="3">
        <dgm:presLayoutVars>
          <dgm:chPref val="3"/>
        </dgm:presLayoutVars>
      </dgm:prSet>
      <dgm:spPr/>
    </dgm:pt>
    <dgm:pt modelId="{BC399174-CDE2-4046-969A-FAD8F37627A2}" type="pres">
      <dgm:prSet presAssocID="{50F068D0-2A8B-D04E-A507-7824A2D9AE90}" presName="rootConnector" presStyleLbl="node2" presStyleIdx="0" presStyleCnt="3"/>
      <dgm:spPr/>
    </dgm:pt>
    <dgm:pt modelId="{8FA5887E-8F5C-0D49-869A-0876627A9A3A}" type="pres">
      <dgm:prSet presAssocID="{50F068D0-2A8B-D04E-A507-7824A2D9AE90}" presName="hierChild4" presStyleCnt="0"/>
      <dgm:spPr/>
    </dgm:pt>
    <dgm:pt modelId="{8DAF75EF-1DB7-5E4B-A63B-0AE84A1FA815}" type="pres">
      <dgm:prSet presAssocID="{50F068D0-2A8B-D04E-A507-7824A2D9AE90}" presName="hierChild5" presStyleCnt="0"/>
      <dgm:spPr/>
    </dgm:pt>
    <dgm:pt modelId="{4587D084-CFC5-5E42-BAAA-AAA8DBDABFFF}" type="pres">
      <dgm:prSet presAssocID="{84661DB4-703C-2346-964A-E654C27C829F}" presName="Name64" presStyleLbl="parChTrans1D2" presStyleIdx="1" presStyleCnt="3"/>
      <dgm:spPr/>
    </dgm:pt>
    <dgm:pt modelId="{7855A843-D12E-E743-AF0C-730E768D9361}" type="pres">
      <dgm:prSet presAssocID="{B0070529-5712-7547-8DEC-E3E7B2B04FDF}" presName="hierRoot2" presStyleCnt="0">
        <dgm:presLayoutVars>
          <dgm:hierBranch val="init"/>
        </dgm:presLayoutVars>
      </dgm:prSet>
      <dgm:spPr/>
    </dgm:pt>
    <dgm:pt modelId="{C4633CFC-E512-B447-865B-5E96399F89DF}" type="pres">
      <dgm:prSet presAssocID="{B0070529-5712-7547-8DEC-E3E7B2B04FDF}" presName="rootComposite" presStyleCnt="0"/>
      <dgm:spPr/>
    </dgm:pt>
    <dgm:pt modelId="{1CC07AA2-DE9F-594D-9734-03835D885850}" type="pres">
      <dgm:prSet presAssocID="{B0070529-5712-7547-8DEC-E3E7B2B04FDF}" presName="rootText" presStyleLbl="node2" presStyleIdx="1" presStyleCnt="3">
        <dgm:presLayoutVars>
          <dgm:chPref val="3"/>
        </dgm:presLayoutVars>
      </dgm:prSet>
      <dgm:spPr/>
    </dgm:pt>
    <dgm:pt modelId="{1EACF643-7091-3449-ABB3-7FF443BC334F}" type="pres">
      <dgm:prSet presAssocID="{B0070529-5712-7547-8DEC-E3E7B2B04FDF}" presName="rootConnector" presStyleLbl="node2" presStyleIdx="1" presStyleCnt="3"/>
      <dgm:spPr/>
    </dgm:pt>
    <dgm:pt modelId="{8C07901C-67DA-754B-BCAC-9A999BF23573}" type="pres">
      <dgm:prSet presAssocID="{B0070529-5712-7547-8DEC-E3E7B2B04FDF}" presName="hierChild4" presStyleCnt="0"/>
      <dgm:spPr/>
    </dgm:pt>
    <dgm:pt modelId="{7CBFB50B-C254-D846-957F-C3AAF19AE6F6}" type="pres">
      <dgm:prSet presAssocID="{B0070529-5712-7547-8DEC-E3E7B2B04FDF}" presName="hierChild5" presStyleCnt="0"/>
      <dgm:spPr/>
    </dgm:pt>
    <dgm:pt modelId="{949657DC-3DE2-8C45-9831-B341364D6448}" type="pres">
      <dgm:prSet presAssocID="{761C2E78-E6CB-BA4C-BFB5-6A2E3C7C16E7}" presName="Name64" presStyleLbl="parChTrans1D2" presStyleIdx="2" presStyleCnt="3"/>
      <dgm:spPr/>
    </dgm:pt>
    <dgm:pt modelId="{795F20CF-0444-3743-9206-A9AA9CC0EC17}" type="pres">
      <dgm:prSet presAssocID="{8BD69FD2-6128-CA4F-BB11-8B5115911B0A}" presName="hierRoot2" presStyleCnt="0">
        <dgm:presLayoutVars>
          <dgm:hierBranch val="init"/>
        </dgm:presLayoutVars>
      </dgm:prSet>
      <dgm:spPr/>
    </dgm:pt>
    <dgm:pt modelId="{8192D28F-25E2-1A4C-8A39-4B360B07AE97}" type="pres">
      <dgm:prSet presAssocID="{8BD69FD2-6128-CA4F-BB11-8B5115911B0A}" presName="rootComposite" presStyleCnt="0"/>
      <dgm:spPr/>
    </dgm:pt>
    <dgm:pt modelId="{4054BDC4-2038-E445-8576-5AFCE9997923}" type="pres">
      <dgm:prSet presAssocID="{8BD69FD2-6128-CA4F-BB11-8B5115911B0A}" presName="rootText" presStyleLbl="node2" presStyleIdx="2" presStyleCnt="3">
        <dgm:presLayoutVars>
          <dgm:chPref val="3"/>
        </dgm:presLayoutVars>
      </dgm:prSet>
      <dgm:spPr/>
    </dgm:pt>
    <dgm:pt modelId="{7798161F-A239-3E49-B563-CD017A86BDA3}" type="pres">
      <dgm:prSet presAssocID="{8BD69FD2-6128-CA4F-BB11-8B5115911B0A}" presName="rootConnector" presStyleLbl="node2" presStyleIdx="2" presStyleCnt="3"/>
      <dgm:spPr/>
    </dgm:pt>
    <dgm:pt modelId="{DA0EDF0C-0727-E243-95C2-4586D4A44D95}" type="pres">
      <dgm:prSet presAssocID="{8BD69FD2-6128-CA4F-BB11-8B5115911B0A}" presName="hierChild4" presStyleCnt="0"/>
      <dgm:spPr/>
    </dgm:pt>
    <dgm:pt modelId="{5C47CB07-C81B-AC48-924F-3BCE47FCB98E}" type="pres">
      <dgm:prSet presAssocID="{8BD69FD2-6128-CA4F-BB11-8B5115911B0A}" presName="hierChild5" presStyleCnt="0"/>
      <dgm:spPr/>
    </dgm:pt>
    <dgm:pt modelId="{EE7DCDA7-250D-1542-BF35-4B1E645BFD04}" type="pres">
      <dgm:prSet presAssocID="{AA8FECDC-073B-0C4B-B246-EA78FC1E0915}" presName="hierChild3" presStyleCnt="0"/>
      <dgm:spPr/>
    </dgm:pt>
  </dgm:ptLst>
  <dgm:cxnLst>
    <dgm:cxn modelId="{15EFCA01-F2DB-0741-86C0-E3869ED2EC8A}" type="presOf" srcId="{D60843EE-1696-5841-ABBD-F45CE453CEEC}" destId="{B7F6A272-8708-9949-B6DC-058C3DB317AD}" srcOrd="0" destOrd="0" presId="urn:microsoft.com/office/officeart/2009/3/layout/HorizontalOrganizationChart"/>
    <dgm:cxn modelId="{59619903-27D8-7948-A901-DC6CD3D9ACB5}" type="presOf" srcId="{E4559DBC-4B09-EC41-ACF8-E4F5617670E1}" destId="{8F5C9D0F-6E58-494A-9E1A-B5892C17F00F}" srcOrd="0" destOrd="0" presId="urn:microsoft.com/office/officeart/2009/3/layout/HorizontalOrganizationChart"/>
    <dgm:cxn modelId="{99F8BD03-CE3F-5E4F-B51E-EF7D03434692}" type="presOf" srcId="{50F068D0-2A8B-D04E-A507-7824A2D9AE90}" destId="{BC399174-CDE2-4046-969A-FAD8F37627A2}" srcOrd="1" destOrd="0" presId="urn:microsoft.com/office/officeart/2009/3/layout/HorizontalOrganizationChart"/>
    <dgm:cxn modelId="{E0E65B06-434E-A846-B9DA-51D407CCAF45}" type="presOf" srcId="{8BD69FD2-6128-CA4F-BB11-8B5115911B0A}" destId="{7798161F-A239-3E49-B563-CD017A86BDA3}" srcOrd="1" destOrd="0" presId="urn:microsoft.com/office/officeart/2009/3/layout/HorizontalOrganizationChart"/>
    <dgm:cxn modelId="{EDC41207-D8B4-594F-9571-E7FAFEF80D39}" srcId="{AA8FECDC-073B-0C4B-B246-EA78FC1E0915}" destId="{B0070529-5712-7547-8DEC-E3E7B2B04FDF}" srcOrd="1" destOrd="0" parTransId="{84661DB4-703C-2346-964A-E654C27C829F}" sibTransId="{31609A10-E315-504F-90FA-3E11A3309B35}"/>
    <dgm:cxn modelId="{4244762C-2A17-BA48-9C4B-2121FACBF7F7}" srcId="{E4559DBC-4B09-EC41-ACF8-E4F5617670E1}" destId="{AA8FECDC-073B-0C4B-B246-EA78FC1E0915}" srcOrd="0" destOrd="0" parTransId="{1531ED77-323D-BB49-B6EC-4ED82BC93A63}" sibTransId="{B68815C4-E018-EC47-89B2-58636C8234B5}"/>
    <dgm:cxn modelId="{83F45A30-A059-7F4F-8A1E-DE5AA62F21ED}" srcId="{AA8FECDC-073B-0C4B-B246-EA78FC1E0915}" destId="{50F068D0-2A8B-D04E-A507-7824A2D9AE90}" srcOrd="0" destOrd="0" parTransId="{D60843EE-1696-5841-ABBD-F45CE453CEEC}" sibTransId="{37DDF178-516D-A144-B526-DA5D95958443}"/>
    <dgm:cxn modelId="{CF36E532-25C9-ED43-85D7-1CE4B233289C}" type="presOf" srcId="{B0070529-5712-7547-8DEC-E3E7B2B04FDF}" destId="{1EACF643-7091-3449-ABB3-7FF443BC334F}" srcOrd="1" destOrd="0" presId="urn:microsoft.com/office/officeart/2009/3/layout/HorizontalOrganizationChart"/>
    <dgm:cxn modelId="{CC033037-614B-BC4D-B32A-677F8AF364BB}" type="presOf" srcId="{50F068D0-2A8B-D04E-A507-7824A2D9AE90}" destId="{7B4D2EC8-8C64-1548-AFF0-9D194B9DE549}" srcOrd="0" destOrd="0" presId="urn:microsoft.com/office/officeart/2009/3/layout/HorizontalOrganizationChart"/>
    <dgm:cxn modelId="{58206C45-7685-2049-9460-17BD545981D8}" type="presOf" srcId="{761C2E78-E6CB-BA4C-BFB5-6A2E3C7C16E7}" destId="{949657DC-3DE2-8C45-9831-B341364D6448}" srcOrd="0" destOrd="0" presId="urn:microsoft.com/office/officeart/2009/3/layout/HorizontalOrganizationChart"/>
    <dgm:cxn modelId="{7B2BBD4B-FFCE-E345-BA78-464EEBFBD14E}" type="presOf" srcId="{AA8FECDC-073B-0C4B-B246-EA78FC1E0915}" destId="{1BA9C32B-1712-AC4C-A1CD-572BA337B275}" srcOrd="1" destOrd="0" presId="urn:microsoft.com/office/officeart/2009/3/layout/HorizontalOrganizationChart"/>
    <dgm:cxn modelId="{923C40BC-AFC3-A94A-89FE-28751110A153}" srcId="{AA8FECDC-073B-0C4B-B246-EA78FC1E0915}" destId="{8BD69FD2-6128-CA4F-BB11-8B5115911B0A}" srcOrd="2" destOrd="0" parTransId="{761C2E78-E6CB-BA4C-BFB5-6A2E3C7C16E7}" sibTransId="{415A80B5-E18A-7746-AB0C-A2D7A35CA640}"/>
    <dgm:cxn modelId="{9FCBB6BD-3762-9741-A778-01BD2A53BAAF}" type="presOf" srcId="{8BD69FD2-6128-CA4F-BB11-8B5115911B0A}" destId="{4054BDC4-2038-E445-8576-5AFCE9997923}" srcOrd="0" destOrd="0" presId="urn:microsoft.com/office/officeart/2009/3/layout/HorizontalOrganizationChart"/>
    <dgm:cxn modelId="{90B1BCDC-F577-5E4D-AC03-3964E7D82323}" type="presOf" srcId="{AA8FECDC-073B-0C4B-B246-EA78FC1E0915}" destId="{E87E256C-61EE-D948-B7C8-018030B607D0}" srcOrd="0" destOrd="0" presId="urn:microsoft.com/office/officeart/2009/3/layout/HorizontalOrganizationChart"/>
    <dgm:cxn modelId="{8979E7E7-15EF-A046-8667-29FC88BF7718}" type="presOf" srcId="{84661DB4-703C-2346-964A-E654C27C829F}" destId="{4587D084-CFC5-5E42-BAAA-AAA8DBDABFFF}" srcOrd="0" destOrd="0" presId="urn:microsoft.com/office/officeart/2009/3/layout/HorizontalOrganizationChart"/>
    <dgm:cxn modelId="{CD7400F5-AD75-AA4C-A0F8-D9B43554149C}" type="presOf" srcId="{B0070529-5712-7547-8DEC-E3E7B2B04FDF}" destId="{1CC07AA2-DE9F-594D-9734-03835D885850}" srcOrd="0" destOrd="0" presId="urn:microsoft.com/office/officeart/2009/3/layout/HorizontalOrganizationChart"/>
    <dgm:cxn modelId="{1FE6FF8D-4147-8349-8AA1-367702770E69}" type="presParOf" srcId="{8F5C9D0F-6E58-494A-9E1A-B5892C17F00F}" destId="{27AAA78A-2828-D24D-B9EC-B8E1AC696B88}" srcOrd="0" destOrd="0" presId="urn:microsoft.com/office/officeart/2009/3/layout/HorizontalOrganizationChart"/>
    <dgm:cxn modelId="{71A0905D-014B-D943-981D-12A6A4513364}" type="presParOf" srcId="{27AAA78A-2828-D24D-B9EC-B8E1AC696B88}" destId="{E44F084E-3E5D-6241-8596-9BE274ECC48A}" srcOrd="0" destOrd="0" presId="urn:microsoft.com/office/officeart/2009/3/layout/HorizontalOrganizationChart"/>
    <dgm:cxn modelId="{6A8B12B1-CF78-9F44-9676-1726F648442E}" type="presParOf" srcId="{E44F084E-3E5D-6241-8596-9BE274ECC48A}" destId="{E87E256C-61EE-D948-B7C8-018030B607D0}" srcOrd="0" destOrd="0" presId="urn:microsoft.com/office/officeart/2009/3/layout/HorizontalOrganizationChart"/>
    <dgm:cxn modelId="{C7E3830B-E26C-F545-8B6E-C4A78AADEC40}" type="presParOf" srcId="{E44F084E-3E5D-6241-8596-9BE274ECC48A}" destId="{1BA9C32B-1712-AC4C-A1CD-572BA337B275}" srcOrd="1" destOrd="0" presId="urn:microsoft.com/office/officeart/2009/3/layout/HorizontalOrganizationChart"/>
    <dgm:cxn modelId="{11BA4AF0-D9C2-4045-AC29-38CFEC4EC5A9}" type="presParOf" srcId="{27AAA78A-2828-D24D-B9EC-B8E1AC696B88}" destId="{1CDD542D-D81C-5843-B154-98D4C570DBB1}" srcOrd="1" destOrd="0" presId="urn:microsoft.com/office/officeart/2009/3/layout/HorizontalOrganizationChart"/>
    <dgm:cxn modelId="{CCD0CAF8-DBB3-9848-AEA2-3545C4A2542D}" type="presParOf" srcId="{1CDD542D-D81C-5843-B154-98D4C570DBB1}" destId="{B7F6A272-8708-9949-B6DC-058C3DB317AD}" srcOrd="0" destOrd="0" presId="urn:microsoft.com/office/officeart/2009/3/layout/HorizontalOrganizationChart"/>
    <dgm:cxn modelId="{A8C5B713-F3AF-CA46-B332-EF4429BA3D28}" type="presParOf" srcId="{1CDD542D-D81C-5843-B154-98D4C570DBB1}" destId="{04AED87B-9569-4043-B291-23708753CFE2}" srcOrd="1" destOrd="0" presId="urn:microsoft.com/office/officeart/2009/3/layout/HorizontalOrganizationChart"/>
    <dgm:cxn modelId="{03C610AD-35D3-ED49-9B2D-6F6F6985EE88}" type="presParOf" srcId="{04AED87B-9569-4043-B291-23708753CFE2}" destId="{AE12D58D-7BB7-1E45-95EE-9742B79318E0}" srcOrd="0" destOrd="0" presId="urn:microsoft.com/office/officeart/2009/3/layout/HorizontalOrganizationChart"/>
    <dgm:cxn modelId="{281F439C-6A46-6145-A886-512E690C4EC0}" type="presParOf" srcId="{AE12D58D-7BB7-1E45-95EE-9742B79318E0}" destId="{7B4D2EC8-8C64-1548-AFF0-9D194B9DE549}" srcOrd="0" destOrd="0" presId="urn:microsoft.com/office/officeart/2009/3/layout/HorizontalOrganizationChart"/>
    <dgm:cxn modelId="{6ABA9024-6AD9-3F44-8C1E-AF7CEBB3445A}" type="presParOf" srcId="{AE12D58D-7BB7-1E45-95EE-9742B79318E0}" destId="{BC399174-CDE2-4046-969A-FAD8F37627A2}" srcOrd="1" destOrd="0" presId="urn:microsoft.com/office/officeart/2009/3/layout/HorizontalOrganizationChart"/>
    <dgm:cxn modelId="{CF18709F-7445-F746-BFD3-03D78EA144CB}" type="presParOf" srcId="{04AED87B-9569-4043-B291-23708753CFE2}" destId="{8FA5887E-8F5C-0D49-869A-0876627A9A3A}" srcOrd="1" destOrd="0" presId="urn:microsoft.com/office/officeart/2009/3/layout/HorizontalOrganizationChart"/>
    <dgm:cxn modelId="{0002133C-4A86-B54D-B122-AB41E098615C}" type="presParOf" srcId="{04AED87B-9569-4043-B291-23708753CFE2}" destId="{8DAF75EF-1DB7-5E4B-A63B-0AE84A1FA815}" srcOrd="2" destOrd="0" presId="urn:microsoft.com/office/officeart/2009/3/layout/HorizontalOrganizationChart"/>
    <dgm:cxn modelId="{49825351-F2FD-D745-AE5C-FCA1CDE3D264}" type="presParOf" srcId="{1CDD542D-D81C-5843-B154-98D4C570DBB1}" destId="{4587D084-CFC5-5E42-BAAA-AAA8DBDABFFF}" srcOrd="2" destOrd="0" presId="urn:microsoft.com/office/officeart/2009/3/layout/HorizontalOrganizationChart"/>
    <dgm:cxn modelId="{86BEC39C-7E71-BA42-9DBB-E823FE1EACD7}" type="presParOf" srcId="{1CDD542D-D81C-5843-B154-98D4C570DBB1}" destId="{7855A843-D12E-E743-AF0C-730E768D9361}" srcOrd="3" destOrd="0" presId="urn:microsoft.com/office/officeart/2009/3/layout/HorizontalOrganizationChart"/>
    <dgm:cxn modelId="{7CAF868F-A33E-DB46-98AB-F37D5DA2B434}" type="presParOf" srcId="{7855A843-D12E-E743-AF0C-730E768D9361}" destId="{C4633CFC-E512-B447-865B-5E96399F89DF}" srcOrd="0" destOrd="0" presId="urn:microsoft.com/office/officeart/2009/3/layout/HorizontalOrganizationChart"/>
    <dgm:cxn modelId="{A98E992D-47E4-F24B-8935-78D1B78B6CB6}" type="presParOf" srcId="{C4633CFC-E512-B447-865B-5E96399F89DF}" destId="{1CC07AA2-DE9F-594D-9734-03835D885850}" srcOrd="0" destOrd="0" presId="urn:microsoft.com/office/officeart/2009/3/layout/HorizontalOrganizationChart"/>
    <dgm:cxn modelId="{8CD556A3-DB0D-744D-B849-199570422D0A}" type="presParOf" srcId="{C4633CFC-E512-B447-865B-5E96399F89DF}" destId="{1EACF643-7091-3449-ABB3-7FF443BC334F}" srcOrd="1" destOrd="0" presId="urn:microsoft.com/office/officeart/2009/3/layout/HorizontalOrganizationChart"/>
    <dgm:cxn modelId="{8D5966B1-18FC-4447-B684-583755CE8BD5}" type="presParOf" srcId="{7855A843-D12E-E743-AF0C-730E768D9361}" destId="{8C07901C-67DA-754B-BCAC-9A999BF23573}" srcOrd="1" destOrd="0" presId="urn:microsoft.com/office/officeart/2009/3/layout/HorizontalOrganizationChart"/>
    <dgm:cxn modelId="{9937C0DE-1C92-D34B-89D3-8538EFDF2728}" type="presParOf" srcId="{7855A843-D12E-E743-AF0C-730E768D9361}" destId="{7CBFB50B-C254-D846-957F-C3AAF19AE6F6}" srcOrd="2" destOrd="0" presId="urn:microsoft.com/office/officeart/2009/3/layout/HorizontalOrganizationChart"/>
    <dgm:cxn modelId="{B978D743-C4A0-864E-9C7C-EEBF3FED3855}" type="presParOf" srcId="{1CDD542D-D81C-5843-B154-98D4C570DBB1}" destId="{949657DC-3DE2-8C45-9831-B341364D6448}" srcOrd="4" destOrd="0" presId="urn:microsoft.com/office/officeart/2009/3/layout/HorizontalOrganizationChart"/>
    <dgm:cxn modelId="{DC5089EC-5BDB-AF4A-9D01-88610AB0B10E}" type="presParOf" srcId="{1CDD542D-D81C-5843-B154-98D4C570DBB1}" destId="{795F20CF-0444-3743-9206-A9AA9CC0EC17}" srcOrd="5" destOrd="0" presId="urn:microsoft.com/office/officeart/2009/3/layout/HorizontalOrganizationChart"/>
    <dgm:cxn modelId="{BA029112-8A62-744F-9BBA-A1610130A78E}" type="presParOf" srcId="{795F20CF-0444-3743-9206-A9AA9CC0EC17}" destId="{8192D28F-25E2-1A4C-8A39-4B360B07AE97}" srcOrd="0" destOrd="0" presId="urn:microsoft.com/office/officeart/2009/3/layout/HorizontalOrganizationChart"/>
    <dgm:cxn modelId="{EDFFC997-47CB-1942-8578-7C3C7B541018}" type="presParOf" srcId="{8192D28F-25E2-1A4C-8A39-4B360B07AE97}" destId="{4054BDC4-2038-E445-8576-5AFCE9997923}" srcOrd="0" destOrd="0" presId="urn:microsoft.com/office/officeart/2009/3/layout/HorizontalOrganizationChart"/>
    <dgm:cxn modelId="{D6A4EC53-F9A6-2849-A20E-D1E425C5F54B}" type="presParOf" srcId="{8192D28F-25E2-1A4C-8A39-4B360B07AE97}" destId="{7798161F-A239-3E49-B563-CD017A86BDA3}" srcOrd="1" destOrd="0" presId="urn:microsoft.com/office/officeart/2009/3/layout/HorizontalOrganizationChart"/>
    <dgm:cxn modelId="{65F04DD6-1A0C-0542-B6EC-65AABF5B4D13}" type="presParOf" srcId="{795F20CF-0444-3743-9206-A9AA9CC0EC17}" destId="{DA0EDF0C-0727-E243-95C2-4586D4A44D95}" srcOrd="1" destOrd="0" presId="urn:microsoft.com/office/officeart/2009/3/layout/HorizontalOrganizationChart"/>
    <dgm:cxn modelId="{C93D9957-9189-B146-8ED8-32A0EBDAC05E}" type="presParOf" srcId="{795F20CF-0444-3743-9206-A9AA9CC0EC17}" destId="{5C47CB07-C81B-AC48-924F-3BCE47FCB98E}" srcOrd="2" destOrd="0" presId="urn:microsoft.com/office/officeart/2009/3/layout/HorizontalOrganizationChart"/>
    <dgm:cxn modelId="{30ACE619-6C96-D041-921F-403376A1C03A}" type="presParOf" srcId="{27AAA78A-2828-D24D-B9EC-B8E1AC696B88}" destId="{EE7DCDA7-250D-1542-BF35-4B1E645BFD04}"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B28DB19-C5C1-9141-90E2-2B0A07276A34}" type="doc">
      <dgm:prSet loTypeId="urn:microsoft.com/office/officeart/2005/8/layout/process1" loCatId="process" qsTypeId="urn:microsoft.com/office/officeart/2005/8/quickstyle/simple5" qsCatId="simple" csTypeId="urn:microsoft.com/office/officeart/2005/8/colors/accent1_2" csCatId="accent1" phldr="1"/>
      <dgm:spPr/>
      <dgm:t>
        <a:bodyPr/>
        <a:lstStyle/>
        <a:p>
          <a:endParaRPr lang="en-US"/>
        </a:p>
      </dgm:t>
    </dgm:pt>
    <dgm:pt modelId="{2CD577BA-0552-0F43-BF9F-C66DFCA8517B}">
      <dgm:prSet custT="1"/>
      <dgm:spPr>
        <a:solidFill>
          <a:schemeClr val="accent5">
            <a:lumMod val="75000"/>
          </a:schemeClr>
        </a:solidFill>
      </dgm:spPr>
      <dgm:t>
        <a:bodyPr/>
        <a:lstStyle/>
        <a:p>
          <a:pPr rtl="0"/>
          <a:r>
            <a:rPr lang="en-US" sz="1800" dirty="0">
              <a:solidFill>
                <a:schemeClr val="bg1"/>
              </a:solidFill>
            </a:rPr>
            <a:t>SaaS provides service to customers in the form of software, specifically application software, running on and accessible in the cloud</a:t>
          </a:r>
        </a:p>
      </dgm:t>
    </dgm:pt>
    <dgm:pt modelId="{87694CFB-4BF0-6943-ADF3-2C29D37C66E5}" type="parTrans" cxnId="{6A78AC92-9753-EB49-B9D6-7BE249C13A11}">
      <dgm:prSet/>
      <dgm:spPr/>
      <dgm:t>
        <a:bodyPr/>
        <a:lstStyle/>
        <a:p>
          <a:endParaRPr lang="en-US"/>
        </a:p>
      </dgm:t>
    </dgm:pt>
    <dgm:pt modelId="{7E0EBFD7-A7BE-D843-BAE2-A5A6F501A9F0}" type="sibTrans" cxnId="{6A78AC92-9753-EB49-B9D6-7BE249C13A11}">
      <dgm:prSet/>
      <dgm:spPr>
        <a:solidFill>
          <a:schemeClr val="accent4">
            <a:lumMod val="60000"/>
            <a:lumOff val="40000"/>
          </a:schemeClr>
        </a:solidFill>
      </dgm:spPr>
      <dgm:t>
        <a:bodyPr/>
        <a:lstStyle/>
        <a:p>
          <a:endParaRPr lang="en-US"/>
        </a:p>
      </dgm:t>
    </dgm:pt>
    <dgm:pt modelId="{02EA7B4A-9374-A544-AE91-36F9A7966217}">
      <dgm:prSet custT="1"/>
      <dgm:spPr>
        <a:solidFill>
          <a:schemeClr val="accent3">
            <a:lumMod val="75000"/>
          </a:schemeClr>
        </a:solidFill>
      </dgm:spPr>
      <dgm:t>
        <a:bodyPr/>
        <a:lstStyle/>
        <a:p>
          <a:pPr rtl="0"/>
          <a:r>
            <a:rPr lang="en-US" sz="1400" dirty="0">
              <a:solidFill>
                <a:schemeClr val="bg1"/>
              </a:solidFill>
            </a:rPr>
            <a:t>It enables the customer to use the cloud provider’s applications running on the provider’s cloud infrastructure</a:t>
          </a:r>
        </a:p>
      </dgm:t>
    </dgm:pt>
    <dgm:pt modelId="{7EF0DDE6-A91B-D94E-8BC4-D72AE7635368}" type="parTrans" cxnId="{4CBAC1DE-B21C-4B45-A864-E140D0C252D7}">
      <dgm:prSet/>
      <dgm:spPr/>
      <dgm:t>
        <a:bodyPr/>
        <a:lstStyle/>
        <a:p>
          <a:endParaRPr lang="en-US"/>
        </a:p>
      </dgm:t>
    </dgm:pt>
    <dgm:pt modelId="{D07BA35A-1BC1-BC49-BAA9-6A802C5C2C27}" type="sibTrans" cxnId="{4CBAC1DE-B21C-4B45-A864-E140D0C252D7}">
      <dgm:prSet/>
      <dgm:spPr>
        <a:solidFill>
          <a:schemeClr val="accent4">
            <a:lumMod val="60000"/>
            <a:lumOff val="40000"/>
          </a:schemeClr>
        </a:solidFill>
      </dgm:spPr>
      <dgm:t>
        <a:bodyPr/>
        <a:lstStyle/>
        <a:p>
          <a:endParaRPr lang="en-US"/>
        </a:p>
      </dgm:t>
    </dgm:pt>
    <dgm:pt modelId="{D9AE5EF6-1AAB-6B4B-A786-DAEEE81AD6A6}">
      <dgm:prSet custT="1"/>
      <dgm:spPr>
        <a:solidFill>
          <a:schemeClr val="accent3">
            <a:lumMod val="75000"/>
          </a:schemeClr>
        </a:solidFill>
      </dgm:spPr>
      <dgm:t>
        <a:bodyPr/>
        <a:lstStyle/>
        <a:p>
          <a:pPr rtl="0"/>
          <a:r>
            <a:rPr lang="en-US" sz="1200" dirty="0">
              <a:solidFill>
                <a:schemeClr val="bg1"/>
              </a:solidFill>
            </a:rPr>
            <a:t>The applications are accessible from various client devices through a simple interface, such as a Web browser</a:t>
          </a:r>
        </a:p>
      </dgm:t>
    </dgm:pt>
    <dgm:pt modelId="{D1528D1C-4180-F548-B1B8-1A2DFA37F9DF}" type="parTrans" cxnId="{8BBCF23B-8D51-774B-A521-7F5CC46BCC9D}">
      <dgm:prSet/>
      <dgm:spPr/>
      <dgm:t>
        <a:bodyPr/>
        <a:lstStyle/>
        <a:p>
          <a:endParaRPr lang="en-US"/>
        </a:p>
      </dgm:t>
    </dgm:pt>
    <dgm:pt modelId="{2CA8154D-B147-094F-A38F-E62089E0FADC}" type="sibTrans" cxnId="{8BBCF23B-8D51-774B-A521-7F5CC46BCC9D}">
      <dgm:prSet/>
      <dgm:spPr/>
      <dgm:t>
        <a:bodyPr/>
        <a:lstStyle/>
        <a:p>
          <a:endParaRPr lang="en-US"/>
        </a:p>
      </dgm:t>
    </dgm:pt>
    <dgm:pt modelId="{5BD05091-D712-DC47-B59F-7E3649935269}">
      <dgm:prSet custT="1"/>
      <dgm:spPr>
        <a:solidFill>
          <a:schemeClr val="accent3">
            <a:lumMod val="75000"/>
          </a:schemeClr>
        </a:solidFill>
      </dgm:spPr>
      <dgm:t>
        <a:bodyPr/>
        <a:lstStyle/>
        <a:p>
          <a:pPr rtl="0"/>
          <a:r>
            <a:rPr lang="en-US" sz="1200" dirty="0">
              <a:solidFill>
                <a:schemeClr val="bg1"/>
              </a:solidFill>
            </a:rPr>
            <a:t>Instead of obtaining desktop and server licenses for software products it uses, an enterprise obtains the same functions from the cloud service</a:t>
          </a:r>
        </a:p>
      </dgm:t>
    </dgm:pt>
    <dgm:pt modelId="{120575A4-854F-6245-9607-2D2DB6CC2C9A}" type="parTrans" cxnId="{B297D3B0-3CA3-FE4D-92C4-5A97704E61A5}">
      <dgm:prSet/>
      <dgm:spPr/>
      <dgm:t>
        <a:bodyPr/>
        <a:lstStyle/>
        <a:p>
          <a:endParaRPr lang="en-US"/>
        </a:p>
      </dgm:t>
    </dgm:pt>
    <dgm:pt modelId="{A3027212-2B38-C74F-9E35-D05AE057E9A4}" type="sibTrans" cxnId="{B297D3B0-3CA3-FE4D-92C4-5A97704E61A5}">
      <dgm:prSet/>
      <dgm:spPr/>
      <dgm:t>
        <a:bodyPr/>
        <a:lstStyle/>
        <a:p>
          <a:endParaRPr lang="en-US"/>
        </a:p>
      </dgm:t>
    </dgm:pt>
    <dgm:pt modelId="{5BF1CA56-5B36-DE44-8589-602BE81354A0}">
      <dgm:prSet custT="1"/>
      <dgm:spPr>
        <a:solidFill>
          <a:schemeClr val="accent5">
            <a:lumMod val="75000"/>
          </a:schemeClr>
        </a:solidFill>
      </dgm:spPr>
      <dgm:t>
        <a:bodyPr/>
        <a:lstStyle/>
        <a:p>
          <a:pPr rtl="0"/>
          <a:r>
            <a:rPr lang="en-US" sz="1400" dirty="0">
              <a:solidFill>
                <a:schemeClr val="bg1"/>
              </a:solidFill>
            </a:rPr>
            <a:t>The use of SaaS avoids the complexity of software installation, maintenance, upgrades, and patches</a:t>
          </a:r>
        </a:p>
      </dgm:t>
    </dgm:pt>
    <dgm:pt modelId="{637760C4-3989-2D49-8E47-6E401539A5B6}" type="parTrans" cxnId="{184E233D-4F91-8F4C-84DB-F1E89B0D7232}">
      <dgm:prSet/>
      <dgm:spPr/>
      <dgm:t>
        <a:bodyPr/>
        <a:lstStyle/>
        <a:p>
          <a:endParaRPr lang="en-US"/>
        </a:p>
      </dgm:t>
    </dgm:pt>
    <dgm:pt modelId="{206F4C95-2460-C048-A564-5D439F1DA180}" type="sibTrans" cxnId="{184E233D-4F91-8F4C-84DB-F1E89B0D7232}">
      <dgm:prSet/>
      <dgm:spPr>
        <a:solidFill>
          <a:schemeClr val="accent4">
            <a:lumMod val="60000"/>
            <a:lumOff val="40000"/>
          </a:schemeClr>
        </a:solidFill>
      </dgm:spPr>
      <dgm:t>
        <a:bodyPr/>
        <a:lstStyle/>
        <a:p>
          <a:endParaRPr lang="en-US"/>
        </a:p>
      </dgm:t>
    </dgm:pt>
    <dgm:pt modelId="{DC0B6E49-7146-7E4A-BC9B-8CBB3C43DD06}">
      <dgm:prSet custT="1"/>
      <dgm:spPr>
        <a:solidFill>
          <a:schemeClr val="accent3">
            <a:lumMod val="75000"/>
          </a:schemeClr>
        </a:solidFill>
      </dgm:spPr>
      <dgm:t>
        <a:bodyPr/>
        <a:lstStyle/>
        <a:p>
          <a:pPr rtl="0"/>
          <a:r>
            <a:rPr lang="en-US" sz="1400" dirty="0">
              <a:solidFill>
                <a:schemeClr val="bg1"/>
              </a:solidFill>
            </a:rPr>
            <a:t>Examples of this service are Google Gmail, Microsoft 365, Salesforce, Citrix GoToMeeting, and Cisco WebEx </a:t>
          </a:r>
        </a:p>
      </dgm:t>
    </dgm:pt>
    <dgm:pt modelId="{1E7474EA-0D02-ED42-9DB9-EF471B1E2837}" type="parTrans" cxnId="{9EE596A7-785E-834C-9A6B-DEAC9F779F8E}">
      <dgm:prSet/>
      <dgm:spPr/>
      <dgm:t>
        <a:bodyPr/>
        <a:lstStyle/>
        <a:p>
          <a:endParaRPr lang="en-US"/>
        </a:p>
      </dgm:t>
    </dgm:pt>
    <dgm:pt modelId="{083B9C5E-072C-AB4F-9D96-084ECA4CB094}" type="sibTrans" cxnId="{9EE596A7-785E-834C-9A6B-DEAC9F779F8E}">
      <dgm:prSet/>
      <dgm:spPr/>
      <dgm:t>
        <a:bodyPr/>
        <a:lstStyle/>
        <a:p>
          <a:endParaRPr lang="en-US"/>
        </a:p>
      </dgm:t>
    </dgm:pt>
    <dgm:pt modelId="{25B300D2-00C3-DB43-8E58-CFCBA9B5B955}" type="pres">
      <dgm:prSet presAssocID="{0B28DB19-C5C1-9141-90E2-2B0A07276A34}" presName="Name0" presStyleCnt="0">
        <dgm:presLayoutVars>
          <dgm:dir/>
          <dgm:resizeHandles val="exact"/>
        </dgm:presLayoutVars>
      </dgm:prSet>
      <dgm:spPr/>
    </dgm:pt>
    <dgm:pt modelId="{8E3D4398-A08F-B248-871C-C91F6E13F834}" type="pres">
      <dgm:prSet presAssocID="{2CD577BA-0552-0F43-BF9F-C66DFCA8517B}" presName="node" presStyleLbl="node1" presStyleIdx="0" presStyleCnt="4" custScaleX="94205" custScaleY="196620">
        <dgm:presLayoutVars>
          <dgm:bulletEnabled val="1"/>
        </dgm:presLayoutVars>
      </dgm:prSet>
      <dgm:spPr/>
    </dgm:pt>
    <dgm:pt modelId="{861475B7-5802-B241-A8CF-C23F7C7AF827}" type="pres">
      <dgm:prSet presAssocID="{7E0EBFD7-A7BE-D843-BAE2-A5A6F501A9F0}" presName="sibTrans" presStyleLbl="sibTrans2D1" presStyleIdx="0" presStyleCnt="3"/>
      <dgm:spPr/>
    </dgm:pt>
    <dgm:pt modelId="{12BAFC70-BF0F-4245-92F1-C0B9F817EBF8}" type="pres">
      <dgm:prSet presAssocID="{7E0EBFD7-A7BE-D843-BAE2-A5A6F501A9F0}" presName="connectorText" presStyleLbl="sibTrans2D1" presStyleIdx="0" presStyleCnt="3"/>
      <dgm:spPr/>
    </dgm:pt>
    <dgm:pt modelId="{5E06882C-B0C3-3B44-8FAC-BFC70CF684F2}" type="pres">
      <dgm:prSet presAssocID="{02EA7B4A-9374-A544-AE91-36F9A7966217}" presName="node" presStyleLbl="node1" presStyleIdx="1" presStyleCnt="4" custScaleX="100402" custScaleY="184882" custLinFactNeighborX="7709" custLinFactNeighborY="0">
        <dgm:presLayoutVars>
          <dgm:bulletEnabled val="1"/>
        </dgm:presLayoutVars>
      </dgm:prSet>
      <dgm:spPr/>
    </dgm:pt>
    <dgm:pt modelId="{6E55B9C0-005E-914A-8EE0-4DACA41CE373}" type="pres">
      <dgm:prSet presAssocID="{D07BA35A-1BC1-BC49-BAA9-6A802C5C2C27}" presName="sibTrans" presStyleLbl="sibTrans2D1" presStyleIdx="1" presStyleCnt="3"/>
      <dgm:spPr/>
    </dgm:pt>
    <dgm:pt modelId="{8DF90F4B-D37F-B44E-B3E6-290343C3AB4F}" type="pres">
      <dgm:prSet presAssocID="{D07BA35A-1BC1-BC49-BAA9-6A802C5C2C27}" presName="connectorText" presStyleLbl="sibTrans2D1" presStyleIdx="1" presStyleCnt="3"/>
      <dgm:spPr/>
    </dgm:pt>
    <dgm:pt modelId="{D120BA99-1505-3644-B33C-C6A94FBCBB71}" type="pres">
      <dgm:prSet presAssocID="{5BF1CA56-5B36-DE44-8589-602BE81354A0}" presName="node" presStyleLbl="node1" presStyleIdx="2" presStyleCnt="4" custScaleX="74085" custScaleY="149666">
        <dgm:presLayoutVars>
          <dgm:bulletEnabled val="1"/>
        </dgm:presLayoutVars>
      </dgm:prSet>
      <dgm:spPr/>
    </dgm:pt>
    <dgm:pt modelId="{8B0211F3-B5D8-CC4F-B043-9A339F4CA9FB}" type="pres">
      <dgm:prSet presAssocID="{206F4C95-2460-C048-A564-5D439F1DA180}" presName="sibTrans" presStyleLbl="sibTrans2D1" presStyleIdx="2" presStyleCnt="3"/>
      <dgm:spPr/>
    </dgm:pt>
    <dgm:pt modelId="{C7112D19-DA39-6140-A844-12E4F6F3D1B4}" type="pres">
      <dgm:prSet presAssocID="{206F4C95-2460-C048-A564-5D439F1DA180}" presName="connectorText" presStyleLbl="sibTrans2D1" presStyleIdx="2" presStyleCnt="3"/>
      <dgm:spPr/>
    </dgm:pt>
    <dgm:pt modelId="{A71D6A92-F723-A949-9B91-0CBCEAA4128A}" type="pres">
      <dgm:prSet presAssocID="{DC0B6E49-7146-7E4A-BC9B-8CBB3C43DD06}" presName="node" presStyleLbl="node1" presStyleIdx="3" presStyleCnt="4" custScaleX="70269" custScaleY="161404">
        <dgm:presLayoutVars>
          <dgm:bulletEnabled val="1"/>
        </dgm:presLayoutVars>
      </dgm:prSet>
      <dgm:spPr/>
    </dgm:pt>
  </dgm:ptLst>
  <dgm:cxnLst>
    <dgm:cxn modelId="{C6905B19-588B-1045-A534-DFCB7585F0B1}" type="presOf" srcId="{0B28DB19-C5C1-9141-90E2-2B0A07276A34}" destId="{25B300D2-00C3-DB43-8E58-CFCBA9B5B955}" srcOrd="0" destOrd="0" presId="urn:microsoft.com/office/officeart/2005/8/layout/process1"/>
    <dgm:cxn modelId="{33564B24-9B81-5A40-94CA-59D164AFDE2E}" type="presOf" srcId="{2CD577BA-0552-0F43-BF9F-C66DFCA8517B}" destId="{8E3D4398-A08F-B248-871C-C91F6E13F834}" srcOrd="0" destOrd="0" presId="urn:microsoft.com/office/officeart/2005/8/layout/process1"/>
    <dgm:cxn modelId="{C245F128-D947-5747-B5D8-225DBFCCFA24}" type="presOf" srcId="{D9AE5EF6-1AAB-6B4B-A786-DAEEE81AD6A6}" destId="{5E06882C-B0C3-3B44-8FAC-BFC70CF684F2}" srcOrd="0" destOrd="1" presId="urn:microsoft.com/office/officeart/2005/8/layout/process1"/>
    <dgm:cxn modelId="{36D3952A-908B-D743-80CF-33B60C45F70D}" type="presOf" srcId="{5BD05091-D712-DC47-B59F-7E3649935269}" destId="{5E06882C-B0C3-3B44-8FAC-BFC70CF684F2}" srcOrd="0" destOrd="2" presId="urn:microsoft.com/office/officeart/2005/8/layout/process1"/>
    <dgm:cxn modelId="{469D7C30-25C5-F54D-91C2-63AB4409AB08}" type="presOf" srcId="{DC0B6E49-7146-7E4A-BC9B-8CBB3C43DD06}" destId="{A71D6A92-F723-A949-9B91-0CBCEAA4128A}" srcOrd="0" destOrd="0" presId="urn:microsoft.com/office/officeart/2005/8/layout/process1"/>
    <dgm:cxn modelId="{8BBCF23B-8D51-774B-A521-7F5CC46BCC9D}" srcId="{02EA7B4A-9374-A544-AE91-36F9A7966217}" destId="{D9AE5EF6-1AAB-6B4B-A786-DAEEE81AD6A6}" srcOrd="0" destOrd="0" parTransId="{D1528D1C-4180-F548-B1B8-1A2DFA37F9DF}" sibTransId="{2CA8154D-B147-094F-A38F-E62089E0FADC}"/>
    <dgm:cxn modelId="{184E233D-4F91-8F4C-84DB-F1E89B0D7232}" srcId="{0B28DB19-C5C1-9141-90E2-2B0A07276A34}" destId="{5BF1CA56-5B36-DE44-8589-602BE81354A0}" srcOrd="2" destOrd="0" parTransId="{637760C4-3989-2D49-8E47-6E401539A5B6}" sibTransId="{206F4C95-2460-C048-A564-5D439F1DA180}"/>
    <dgm:cxn modelId="{61405464-D5C1-6842-920A-ED72BDC6C32B}" type="presOf" srcId="{206F4C95-2460-C048-A564-5D439F1DA180}" destId="{C7112D19-DA39-6140-A844-12E4F6F3D1B4}" srcOrd="1" destOrd="0" presId="urn:microsoft.com/office/officeart/2005/8/layout/process1"/>
    <dgm:cxn modelId="{C018316A-9814-ED4F-BDD5-FCBBB6DBA29C}" type="presOf" srcId="{7E0EBFD7-A7BE-D843-BAE2-A5A6F501A9F0}" destId="{861475B7-5802-B241-A8CF-C23F7C7AF827}" srcOrd="0" destOrd="0" presId="urn:microsoft.com/office/officeart/2005/8/layout/process1"/>
    <dgm:cxn modelId="{E4DD9F6C-CB1B-8A46-87AB-4077217D4DCC}" type="presOf" srcId="{D07BA35A-1BC1-BC49-BAA9-6A802C5C2C27}" destId="{6E55B9C0-005E-914A-8EE0-4DACA41CE373}" srcOrd="0" destOrd="0" presId="urn:microsoft.com/office/officeart/2005/8/layout/process1"/>
    <dgm:cxn modelId="{D4988B7E-F711-F64D-923F-2934324A9F20}" type="presOf" srcId="{7E0EBFD7-A7BE-D843-BAE2-A5A6F501A9F0}" destId="{12BAFC70-BF0F-4245-92F1-C0B9F817EBF8}" srcOrd="1" destOrd="0" presId="urn:microsoft.com/office/officeart/2005/8/layout/process1"/>
    <dgm:cxn modelId="{FB0C3384-F7EC-9049-B634-D17900FDDBA3}" type="presOf" srcId="{206F4C95-2460-C048-A564-5D439F1DA180}" destId="{8B0211F3-B5D8-CC4F-B043-9A339F4CA9FB}" srcOrd="0" destOrd="0" presId="urn:microsoft.com/office/officeart/2005/8/layout/process1"/>
    <dgm:cxn modelId="{6A78AC92-9753-EB49-B9D6-7BE249C13A11}" srcId="{0B28DB19-C5C1-9141-90E2-2B0A07276A34}" destId="{2CD577BA-0552-0F43-BF9F-C66DFCA8517B}" srcOrd="0" destOrd="0" parTransId="{87694CFB-4BF0-6943-ADF3-2C29D37C66E5}" sibTransId="{7E0EBFD7-A7BE-D843-BAE2-A5A6F501A9F0}"/>
    <dgm:cxn modelId="{496D8697-2A16-314C-9E4C-F069462230C3}" type="presOf" srcId="{5BF1CA56-5B36-DE44-8589-602BE81354A0}" destId="{D120BA99-1505-3644-B33C-C6A94FBCBB71}" srcOrd="0" destOrd="0" presId="urn:microsoft.com/office/officeart/2005/8/layout/process1"/>
    <dgm:cxn modelId="{9EE596A7-785E-834C-9A6B-DEAC9F779F8E}" srcId="{0B28DB19-C5C1-9141-90E2-2B0A07276A34}" destId="{DC0B6E49-7146-7E4A-BC9B-8CBB3C43DD06}" srcOrd="3" destOrd="0" parTransId="{1E7474EA-0D02-ED42-9DB9-EF471B1E2837}" sibTransId="{083B9C5E-072C-AB4F-9D96-084ECA4CB094}"/>
    <dgm:cxn modelId="{D4EADAAA-DC2C-9041-B38E-059786254F7C}" type="presOf" srcId="{02EA7B4A-9374-A544-AE91-36F9A7966217}" destId="{5E06882C-B0C3-3B44-8FAC-BFC70CF684F2}" srcOrd="0" destOrd="0" presId="urn:microsoft.com/office/officeart/2005/8/layout/process1"/>
    <dgm:cxn modelId="{B297D3B0-3CA3-FE4D-92C4-5A97704E61A5}" srcId="{02EA7B4A-9374-A544-AE91-36F9A7966217}" destId="{5BD05091-D712-DC47-B59F-7E3649935269}" srcOrd="1" destOrd="0" parTransId="{120575A4-854F-6245-9607-2D2DB6CC2C9A}" sibTransId="{A3027212-2B38-C74F-9E35-D05AE057E9A4}"/>
    <dgm:cxn modelId="{4CBAC1DE-B21C-4B45-A864-E140D0C252D7}" srcId="{0B28DB19-C5C1-9141-90E2-2B0A07276A34}" destId="{02EA7B4A-9374-A544-AE91-36F9A7966217}" srcOrd="1" destOrd="0" parTransId="{7EF0DDE6-A91B-D94E-8BC4-D72AE7635368}" sibTransId="{D07BA35A-1BC1-BC49-BAA9-6A802C5C2C27}"/>
    <dgm:cxn modelId="{E52E1FFE-A484-BA42-8B2A-7271967F1912}" type="presOf" srcId="{D07BA35A-1BC1-BC49-BAA9-6A802C5C2C27}" destId="{8DF90F4B-D37F-B44E-B3E6-290343C3AB4F}" srcOrd="1" destOrd="0" presId="urn:microsoft.com/office/officeart/2005/8/layout/process1"/>
    <dgm:cxn modelId="{EDDD54A1-2CA1-874F-ACD8-450A48B01DE4}" type="presParOf" srcId="{25B300D2-00C3-DB43-8E58-CFCBA9B5B955}" destId="{8E3D4398-A08F-B248-871C-C91F6E13F834}" srcOrd="0" destOrd="0" presId="urn:microsoft.com/office/officeart/2005/8/layout/process1"/>
    <dgm:cxn modelId="{9B13F508-D86B-F946-8238-73A4EBDF499C}" type="presParOf" srcId="{25B300D2-00C3-DB43-8E58-CFCBA9B5B955}" destId="{861475B7-5802-B241-A8CF-C23F7C7AF827}" srcOrd="1" destOrd="0" presId="urn:microsoft.com/office/officeart/2005/8/layout/process1"/>
    <dgm:cxn modelId="{E53439D0-6FBE-B945-9635-868890CD0A71}" type="presParOf" srcId="{861475B7-5802-B241-A8CF-C23F7C7AF827}" destId="{12BAFC70-BF0F-4245-92F1-C0B9F817EBF8}" srcOrd="0" destOrd="0" presId="urn:microsoft.com/office/officeart/2005/8/layout/process1"/>
    <dgm:cxn modelId="{F61308E7-674A-3043-A2F4-63124B78044C}" type="presParOf" srcId="{25B300D2-00C3-DB43-8E58-CFCBA9B5B955}" destId="{5E06882C-B0C3-3B44-8FAC-BFC70CF684F2}" srcOrd="2" destOrd="0" presId="urn:microsoft.com/office/officeart/2005/8/layout/process1"/>
    <dgm:cxn modelId="{A142CE45-B08D-0240-8461-2B88CBE3D008}" type="presParOf" srcId="{25B300D2-00C3-DB43-8E58-CFCBA9B5B955}" destId="{6E55B9C0-005E-914A-8EE0-4DACA41CE373}" srcOrd="3" destOrd="0" presId="urn:microsoft.com/office/officeart/2005/8/layout/process1"/>
    <dgm:cxn modelId="{34CC00FC-02B1-BF4A-B91D-BA9002103852}" type="presParOf" srcId="{6E55B9C0-005E-914A-8EE0-4DACA41CE373}" destId="{8DF90F4B-D37F-B44E-B3E6-290343C3AB4F}" srcOrd="0" destOrd="0" presId="urn:microsoft.com/office/officeart/2005/8/layout/process1"/>
    <dgm:cxn modelId="{51D98129-3139-9240-8383-29356EB01F29}" type="presParOf" srcId="{25B300D2-00C3-DB43-8E58-CFCBA9B5B955}" destId="{D120BA99-1505-3644-B33C-C6A94FBCBB71}" srcOrd="4" destOrd="0" presId="urn:microsoft.com/office/officeart/2005/8/layout/process1"/>
    <dgm:cxn modelId="{2F4786B6-A7EE-594E-9685-BC6E00A7E133}" type="presParOf" srcId="{25B300D2-00C3-DB43-8E58-CFCBA9B5B955}" destId="{8B0211F3-B5D8-CC4F-B043-9A339F4CA9FB}" srcOrd="5" destOrd="0" presId="urn:microsoft.com/office/officeart/2005/8/layout/process1"/>
    <dgm:cxn modelId="{D48F7FF9-B53E-A940-9D9C-A5FB227D1291}" type="presParOf" srcId="{8B0211F3-B5D8-CC4F-B043-9A339F4CA9FB}" destId="{C7112D19-DA39-6140-A844-12E4F6F3D1B4}" srcOrd="0" destOrd="0" presId="urn:microsoft.com/office/officeart/2005/8/layout/process1"/>
    <dgm:cxn modelId="{9B8CD0BF-2829-304D-BC8E-B7DDD3881C39}" type="presParOf" srcId="{25B300D2-00C3-DB43-8E58-CFCBA9B5B955}" destId="{A71D6A92-F723-A949-9B91-0CBCEAA4128A}"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7003F1C-504B-AB47-899B-85475D884F0F}" type="doc">
      <dgm:prSet loTypeId="urn:microsoft.com/office/officeart/2005/8/layout/default" loCatId="relationship" qsTypeId="urn:microsoft.com/office/officeart/2005/8/quickstyle/3D3" qsCatId="3D" csTypeId="urn:microsoft.com/office/officeart/2005/8/colors/accent6_2" csCatId="accent6" phldr="1"/>
      <dgm:spPr/>
      <dgm:t>
        <a:bodyPr/>
        <a:lstStyle/>
        <a:p>
          <a:endParaRPr lang="en-US"/>
        </a:p>
      </dgm:t>
    </dgm:pt>
    <dgm:pt modelId="{7DE970C1-BE38-5648-B818-572376F54F25}">
      <dgm:prSet custT="1"/>
      <dgm:spPr>
        <a:solidFill>
          <a:schemeClr val="accent3">
            <a:lumMod val="75000"/>
          </a:schemeClr>
        </a:solidFill>
        <a:ln>
          <a:noFill/>
        </a:ln>
      </dgm:spPr>
      <dgm:t>
        <a:bodyPr/>
        <a:lstStyle/>
        <a:p>
          <a:pPr rtl="0"/>
          <a:r>
            <a:rPr lang="en-US" sz="1300" dirty="0">
              <a:solidFill>
                <a:schemeClr val="bg1"/>
              </a:solidFill>
            </a:rPr>
            <a:t>A PaaS cloud provides service to customers in the form of a platform on which the customer’s applications can run</a:t>
          </a:r>
        </a:p>
      </dgm:t>
    </dgm:pt>
    <dgm:pt modelId="{DC81F919-279B-8B43-96FF-3E3AFFC08A89}" type="parTrans" cxnId="{54B367D4-07C4-2D42-8406-CA04259F3B33}">
      <dgm:prSet/>
      <dgm:spPr/>
      <dgm:t>
        <a:bodyPr/>
        <a:lstStyle/>
        <a:p>
          <a:endParaRPr lang="en-US"/>
        </a:p>
      </dgm:t>
    </dgm:pt>
    <dgm:pt modelId="{912F298D-EEFB-0648-9FB5-8506BE17C840}" type="sibTrans" cxnId="{54B367D4-07C4-2D42-8406-CA04259F3B33}">
      <dgm:prSet/>
      <dgm:spPr/>
      <dgm:t>
        <a:bodyPr/>
        <a:lstStyle/>
        <a:p>
          <a:endParaRPr lang="en-US"/>
        </a:p>
      </dgm:t>
    </dgm:pt>
    <dgm:pt modelId="{C3F70D3A-478C-5C49-A1D5-DA52EA3076EA}">
      <dgm:prSet custT="1"/>
      <dgm:spPr>
        <a:solidFill>
          <a:schemeClr val="accent5">
            <a:lumMod val="75000"/>
          </a:schemeClr>
        </a:solidFill>
      </dgm:spPr>
      <dgm:t>
        <a:bodyPr/>
        <a:lstStyle/>
        <a:p>
          <a:pPr rtl="0"/>
          <a:r>
            <a:rPr lang="en-US" sz="1300" dirty="0">
              <a:solidFill>
                <a:schemeClr val="bg1"/>
              </a:solidFill>
            </a:rPr>
            <a:t>PaaS enables the customer to deploy onto the cloud infrastructure customer-created or acquired applications</a:t>
          </a:r>
        </a:p>
      </dgm:t>
    </dgm:pt>
    <dgm:pt modelId="{AB42B18F-BF02-2C49-970B-E49CC1EF4101}" type="parTrans" cxnId="{578404AA-5D39-4140-BFEE-7A6644E479F1}">
      <dgm:prSet/>
      <dgm:spPr/>
      <dgm:t>
        <a:bodyPr/>
        <a:lstStyle/>
        <a:p>
          <a:endParaRPr lang="en-US"/>
        </a:p>
      </dgm:t>
    </dgm:pt>
    <dgm:pt modelId="{001B6391-A0FB-D040-BF04-774B2E11ED92}" type="sibTrans" cxnId="{578404AA-5D39-4140-BFEE-7A6644E479F1}">
      <dgm:prSet/>
      <dgm:spPr/>
      <dgm:t>
        <a:bodyPr/>
        <a:lstStyle/>
        <a:p>
          <a:endParaRPr lang="en-US"/>
        </a:p>
      </dgm:t>
    </dgm:pt>
    <dgm:pt modelId="{CD00AD0B-6B6C-DD42-84D6-736DB3BAAE8E}">
      <dgm:prSet custT="1"/>
      <dgm:spPr>
        <a:solidFill>
          <a:schemeClr val="accent3">
            <a:lumMod val="75000"/>
          </a:schemeClr>
        </a:solidFill>
      </dgm:spPr>
      <dgm:t>
        <a:bodyPr/>
        <a:lstStyle/>
        <a:p>
          <a:pPr rtl="0"/>
          <a:r>
            <a:rPr lang="en-US" sz="1300" dirty="0">
              <a:solidFill>
                <a:schemeClr val="bg1"/>
              </a:solidFill>
            </a:rPr>
            <a:t>A PaaS cloud provides useful software building blocks, plus a number of development tools, such as programming language tools, run-time environments, and other tools that assist in deploying new applications</a:t>
          </a:r>
        </a:p>
      </dgm:t>
    </dgm:pt>
    <dgm:pt modelId="{0C1CD322-5A19-D74D-84D9-7C8D8C4C067B}" type="parTrans" cxnId="{7A991D66-8650-AE43-BBBF-8F75948DCB9B}">
      <dgm:prSet/>
      <dgm:spPr/>
      <dgm:t>
        <a:bodyPr/>
        <a:lstStyle/>
        <a:p>
          <a:endParaRPr lang="en-US"/>
        </a:p>
      </dgm:t>
    </dgm:pt>
    <dgm:pt modelId="{07E5B70C-AA4D-AC48-8876-EAEE6325A040}" type="sibTrans" cxnId="{7A991D66-8650-AE43-BBBF-8F75948DCB9B}">
      <dgm:prSet/>
      <dgm:spPr/>
      <dgm:t>
        <a:bodyPr/>
        <a:lstStyle/>
        <a:p>
          <a:endParaRPr lang="en-US"/>
        </a:p>
      </dgm:t>
    </dgm:pt>
    <dgm:pt modelId="{F4EDFC44-1FFD-7344-A5A1-CD745D6C7E7E}">
      <dgm:prSet custT="1"/>
      <dgm:spPr>
        <a:solidFill>
          <a:schemeClr val="accent5">
            <a:lumMod val="75000"/>
          </a:schemeClr>
        </a:solidFill>
      </dgm:spPr>
      <dgm:t>
        <a:bodyPr/>
        <a:lstStyle/>
        <a:p>
          <a:pPr rtl="0"/>
          <a:r>
            <a:rPr lang="en-US" sz="1300" dirty="0">
              <a:solidFill>
                <a:schemeClr val="bg1"/>
              </a:solidFill>
            </a:rPr>
            <a:t>In effect, PaaS is an operating system in the cloud</a:t>
          </a:r>
        </a:p>
      </dgm:t>
    </dgm:pt>
    <dgm:pt modelId="{B1D07047-1DB0-574E-8613-32C90E2AAF70}" type="parTrans" cxnId="{610A0734-0777-474E-9787-D3580157FDF8}">
      <dgm:prSet/>
      <dgm:spPr/>
      <dgm:t>
        <a:bodyPr/>
        <a:lstStyle/>
        <a:p>
          <a:endParaRPr lang="en-US"/>
        </a:p>
      </dgm:t>
    </dgm:pt>
    <dgm:pt modelId="{EBF77404-4A56-5C42-B9DE-C6D171893FF6}" type="sibTrans" cxnId="{610A0734-0777-474E-9787-D3580157FDF8}">
      <dgm:prSet/>
      <dgm:spPr/>
      <dgm:t>
        <a:bodyPr/>
        <a:lstStyle/>
        <a:p>
          <a:endParaRPr lang="en-US"/>
        </a:p>
      </dgm:t>
    </dgm:pt>
    <dgm:pt modelId="{92CFE7A3-582E-C646-BE59-C351A416FE4C}">
      <dgm:prSet custT="1"/>
      <dgm:spPr>
        <a:solidFill>
          <a:schemeClr val="accent3">
            <a:lumMod val="75000"/>
          </a:schemeClr>
        </a:solidFill>
      </dgm:spPr>
      <dgm:t>
        <a:bodyPr/>
        <a:lstStyle/>
        <a:p>
          <a:pPr rtl="0"/>
          <a:r>
            <a:rPr lang="en-US" sz="1300" dirty="0">
              <a:solidFill>
                <a:schemeClr val="bg1"/>
              </a:solidFill>
            </a:rPr>
            <a:t>It is useful for an organization that wants to develop new or tailored applications while paying for the needed computing resources only as needed, and only for as long as needed</a:t>
          </a:r>
        </a:p>
      </dgm:t>
    </dgm:pt>
    <dgm:pt modelId="{B18C26CA-C92C-A743-A8C2-C53E8286EFD1}" type="parTrans" cxnId="{E8002ECA-965E-C241-BBF1-D09937AFCB5F}">
      <dgm:prSet/>
      <dgm:spPr/>
      <dgm:t>
        <a:bodyPr/>
        <a:lstStyle/>
        <a:p>
          <a:endParaRPr lang="en-US"/>
        </a:p>
      </dgm:t>
    </dgm:pt>
    <dgm:pt modelId="{CD9607DD-966C-E74E-A1DA-9C9C11C128DF}" type="sibTrans" cxnId="{E8002ECA-965E-C241-BBF1-D09937AFCB5F}">
      <dgm:prSet/>
      <dgm:spPr/>
      <dgm:t>
        <a:bodyPr/>
        <a:lstStyle/>
        <a:p>
          <a:endParaRPr lang="en-US"/>
        </a:p>
      </dgm:t>
    </dgm:pt>
    <dgm:pt modelId="{6847076C-1BA5-9E49-A077-6E5811795106}">
      <dgm:prSet custT="1"/>
      <dgm:spPr>
        <a:solidFill>
          <a:schemeClr val="accent5">
            <a:lumMod val="75000"/>
          </a:schemeClr>
        </a:solidFill>
      </dgm:spPr>
      <dgm:t>
        <a:bodyPr/>
        <a:lstStyle/>
        <a:p>
          <a:pPr rtl="0"/>
          <a:r>
            <a:rPr lang="en-US" sz="1300" dirty="0">
              <a:solidFill>
                <a:schemeClr val="bg1"/>
              </a:solidFill>
            </a:rPr>
            <a:t>Examples of PaaS include </a:t>
          </a:r>
          <a:r>
            <a:rPr lang="en-US" sz="1300" dirty="0" err="1">
              <a:solidFill>
                <a:schemeClr val="bg1"/>
              </a:solidFill>
            </a:rPr>
            <a:t>AppEngine</a:t>
          </a:r>
          <a:r>
            <a:rPr lang="en-US" sz="1300" dirty="0">
              <a:solidFill>
                <a:schemeClr val="bg1"/>
              </a:solidFill>
            </a:rPr>
            <a:t>, Engine Yard, </a:t>
          </a:r>
          <a:r>
            <a:rPr lang="en-US" sz="1300" dirty="0" err="1">
              <a:solidFill>
                <a:schemeClr val="bg1"/>
              </a:solidFill>
            </a:rPr>
            <a:t>Heroku</a:t>
          </a:r>
          <a:r>
            <a:rPr lang="en-US" sz="1300" dirty="0">
              <a:solidFill>
                <a:schemeClr val="bg1"/>
              </a:solidFill>
            </a:rPr>
            <a:t>, Microsoft Azure, </a:t>
          </a:r>
          <a:r>
            <a:rPr lang="en-US" sz="1300" dirty="0" err="1">
              <a:solidFill>
                <a:schemeClr val="bg1"/>
              </a:solidFill>
            </a:rPr>
            <a:t>Force.com</a:t>
          </a:r>
          <a:r>
            <a:rPr lang="en-US" sz="1300" dirty="0">
              <a:solidFill>
                <a:schemeClr val="bg1"/>
              </a:solidFill>
            </a:rPr>
            <a:t>, and Apache </a:t>
          </a:r>
          <a:r>
            <a:rPr lang="en-US" sz="1300" dirty="0" err="1">
              <a:solidFill>
                <a:schemeClr val="bg1"/>
              </a:solidFill>
            </a:rPr>
            <a:t>Stratos</a:t>
          </a:r>
          <a:endParaRPr lang="en-US" sz="1300" dirty="0">
            <a:solidFill>
              <a:schemeClr val="bg1"/>
            </a:solidFill>
          </a:endParaRPr>
        </a:p>
      </dgm:t>
    </dgm:pt>
    <dgm:pt modelId="{2C487987-0376-3A49-BC00-F5655835AFDA}" type="parTrans" cxnId="{9B47F97F-F5F7-3C47-8D62-A24EB36DA279}">
      <dgm:prSet/>
      <dgm:spPr/>
      <dgm:t>
        <a:bodyPr/>
        <a:lstStyle/>
        <a:p>
          <a:endParaRPr lang="en-US"/>
        </a:p>
      </dgm:t>
    </dgm:pt>
    <dgm:pt modelId="{911A8C30-15E2-5444-A9D4-D0EAFA320C5A}" type="sibTrans" cxnId="{9B47F97F-F5F7-3C47-8D62-A24EB36DA279}">
      <dgm:prSet/>
      <dgm:spPr/>
      <dgm:t>
        <a:bodyPr/>
        <a:lstStyle/>
        <a:p>
          <a:endParaRPr lang="en-US"/>
        </a:p>
      </dgm:t>
    </dgm:pt>
    <dgm:pt modelId="{51583BF4-30FA-F24A-98F8-7D63FC9BE09C}" type="pres">
      <dgm:prSet presAssocID="{F7003F1C-504B-AB47-899B-85475D884F0F}" presName="diagram" presStyleCnt="0">
        <dgm:presLayoutVars>
          <dgm:dir/>
          <dgm:resizeHandles val="exact"/>
        </dgm:presLayoutVars>
      </dgm:prSet>
      <dgm:spPr/>
    </dgm:pt>
    <dgm:pt modelId="{DC54BE65-DC52-5943-883D-3F20876A6A27}" type="pres">
      <dgm:prSet presAssocID="{7DE970C1-BE38-5648-B818-572376F54F25}" presName="node" presStyleLbl="node1" presStyleIdx="0" presStyleCnt="6">
        <dgm:presLayoutVars>
          <dgm:bulletEnabled val="1"/>
        </dgm:presLayoutVars>
      </dgm:prSet>
      <dgm:spPr/>
    </dgm:pt>
    <dgm:pt modelId="{46ABA9B2-62A5-1A40-8C15-A1F68E635C06}" type="pres">
      <dgm:prSet presAssocID="{912F298D-EEFB-0648-9FB5-8506BE17C840}" presName="sibTrans" presStyleCnt="0"/>
      <dgm:spPr/>
    </dgm:pt>
    <dgm:pt modelId="{238B0642-1BB8-4140-AFF4-84DCB0C2FD3F}" type="pres">
      <dgm:prSet presAssocID="{C3F70D3A-478C-5C49-A1D5-DA52EA3076EA}" presName="node" presStyleLbl="node1" presStyleIdx="1" presStyleCnt="6">
        <dgm:presLayoutVars>
          <dgm:bulletEnabled val="1"/>
        </dgm:presLayoutVars>
      </dgm:prSet>
      <dgm:spPr/>
    </dgm:pt>
    <dgm:pt modelId="{8986F4CA-C121-344E-A3CD-53C74434C38F}" type="pres">
      <dgm:prSet presAssocID="{001B6391-A0FB-D040-BF04-774B2E11ED92}" presName="sibTrans" presStyleCnt="0"/>
      <dgm:spPr/>
    </dgm:pt>
    <dgm:pt modelId="{BEDCEE0F-096D-994B-97C2-464E45771A02}" type="pres">
      <dgm:prSet presAssocID="{CD00AD0B-6B6C-DD42-84D6-736DB3BAAE8E}" presName="node" presStyleLbl="node1" presStyleIdx="2" presStyleCnt="6">
        <dgm:presLayoutVars>
          <dgm:bulletEnabled val="1"/>
        </dgm:presLayoutVars>
      </dgm:prSet>
      <dgm:spPr/>
    </dgm:pt>
    <dgm:pt modelId="{7AFEFE08-6C8B-D542-8F44-21C02BB70C7E}" type="pres">
      <dgm:prSet presAssocID="{07E5B70C-AA4D-AC48-8876-EAEE6325A040}" presName="sibTrans" presStyleCnt="0"/>
      <dgm:spPr/>
    </dgm:pt>
    <dgm:pt modelId="{2BB00C28-D131-5345-B453-0513D6229EC9}" type="pres">
      <dgm:prSet presAssocID="{F4EDFC44-1FFD-7344-A5A1-CD745D6C7E7E}" presName="node" presStyleLbl="node1" presStyleIdx="3" presStyleCnt="6">
        <dgm:presLayoutVars>
          <dgm:bulletEnabled val="1"/>
        </dgm:presLayoutVars>
      </dgm:prSet>
      <dgm:spPr/>
    </dgm:pt>
    <dgm:pt modelId="{869E763A-BE3B-554D-882B-8280389DF4BB}" type="pres">
      <dgm:prSet presAssocID="{EBF77404-4A56-5C42-B9DE-C6D171893FF6}" presName="sibTrans" presStyleCnt="0"/>
      <dgm:spPr/>
    </dgm:pt>
    <dgm:pt modelId="{57733E80-FC2C-B341-B1F6-B5CBC4455452}" type="pres">
      <dgm:prSet presAssocID="{92CFE7A3-582E-C646-BE59-C351A416FE4C}" presName="node" presStyleLbl="node1" presStyleIdx="4" presStyleCnt="6">
        <dgm:presLayoutVars>
          <dgm:bulletEnabled val="1"/>
        </dgm:presLayoutVars>
      </dgm:prSet>
      <dgm:spPr/>
    </dgm:pt>
    <dgm:pt modelId="{5B8E3FF6-A374-C744-859B-337AE1DB1208}" type="pres">
      <dgm:prSet presAssocID="{CD9607DD-966C-E74E-A1DA-9C9C11C128DF}" presName="sibTrans" presStyleCnt="0"/>
      <dgm:spPr/>
    </dgm:pt>
    <dgm:pt modelId="{B1C140D9-FE1D-0447-86EE-2B0B8441E746}" type="pres">
      <dgm:prSet presAssocID="{6847076C-1BA5-9E49-A077-6E5811795106}" presName="node" presStyleLbl="node1" presStyleIdx="5" presStyleCnt="6">
        <dgm:presLayoutVars>
          <dgm:bulletEnabled val="1"/>
        </dgm:presLayoutVars>
      </dgm:prSet>
      <dgm:spPr/>
    </dgm:pt>
  </dgm:ptLst>
  <dgm:cxnLst>
    <dgm:cxn modelId="{68320B24-82B9-E943-8B1E-4CC8C821E54F}" type="presOf" srcId="{7DE970C1-BE38-5648-B818-572376F54F25}" destId="{DC54BE65-DC52-5943-883D-3F20876A6A27}" srcOrd="0" destOrd="0" presId="urn:microsoft.com/office/officeart/2005/8/layout/default"/>
    <dgm:cxn modelId="{610A0734-0777-474E-9787-D3580157FDF8}" srcId="{F7003F1C-504B-AB47-899B-85475D884F0F}" destId="{F4EDFC44-1FFD-7344-A5A1-CD745D6C7E7E}" srcOrd="3" destOrd="0" parTransId="{B1D07047-1DB0-574E-8613-32C90E2AAF70}" sibTransId="{EBF77404-4A56-5C42-B9DE-C6D171893FF6}"/>
    <dgm:cxn modelId="{7A991D66-8650-AE43-BBBF-8F75948DCB9B}" srcId="{F7003F1C-504B-AB47-899B-85475D884F0F}" destId="{CD00AD0B-6B6C-DD42-84D6-736DB3BAAE8E}" srcOrd="2" destOrd="0" parTransId="{0C1CD322-5A19-D74D-84D9-7C8D8C4C067B}" sibTransId="{07E5B70C-AA4D-AC48-8876-EAEE6325A040}"/>
    <dgm:cxn modelId="{99311D4D-2110-0E46-A6EA-16BFE7B46D02}" type="presOf" srcId="{F7003F1C-504B-AB47-899B-85475D884F0F}" destId="{51583BF4-30FA-F24A-98F8-7D63FC9BE09C}" srcOrd="0" destOrd="0" presId="urn:microsoft.com/office/officeart/2005/8/layout/default"/>
    <dgm:cxn modelId="{9B47F97F-F5F7-3C47-8D62-A24EB36DA279}" srcId="{F7003F1C-504B-AB47-899B-85475D884F0F}" destId="{6847076C-1BA5-9E49-A077-6E5811795106}" srcOrd="5" destOrd="0" parTransId="{2C487987-0376-3A49-BC00-F5655835AFDA}" sibTransId="{911A8C30-15E2-5444-A9D4-D0EAFA320C5A}"/>
    <dgm:cxn modelId="{F128E3A3-677B-754A-B53C-853330AC21AC}" type="presOf" srcId="{C3F70D3A-478C-5C49-A1D5-DA52EA3076EA}" destId="{238B0642-1BB8-4140-AFF4-84DCB0C2FD3F}" srcOrd="0" destOrd="0" presId="urn:microsoft.com/office/officeart/2005/8/layout/default"/>
    <dgm:cxn modelId="{578404AA-5D39-4140-BFEE-7A6644E479F1}" srcId="{F7003F1C-504B-AB47-899B-85475D884F0F}" destId="{C3F70D3A-478C-5C49-A1D5-DA52EA3076EA}" srcOrd="1" destOrd="0" parTransId="{AB42B18F-BF02-2C49-970B-E49CC1EF4101}" sibTransId="{001B6391-A0FB-D040-BF04-774B2E11ED92}"/>
    <dgm:cxn modelId="{06D5EFAD-F3F5-4A49-B6BC-13F7EC9D8721}" type="presOf" srcId="{F4EDFC44-1FFD-7344-A5A1-CD745D6C7E7E}" destId="{2BB00C28-D131-5345-B453-0513D6229EC9}" srcOrd="0" destOrd="0" presId="urn:microsoft.com/office/officeart/2005/8/layout/default"/>
    <dgm:cxn modelId="{524CB8BD-548D-D144-8063-DE16177C8693}" type="presOf" srcId="{CD00AD0B-6B6C-DD42-84D6-736DB3BAAE8E}" destId="{BEDCEE0F-096D-994B-97C2-464E45771A02}" srcOrd="0" destOrd="0" presId="urn:microsoft.com/office/officeart/2005/8/layout/default"/>
    <dgm:cxn modelId="{E8002ECA-965E-C241-BBF1-D09937AFCB5F}" srcId="{F7003F1C-504B-AB47-899B-85475D884F0F}" destId="{92CFE7A3-582E-C646-BE59-C351A416FE4C}" srcOrd="4" destOrd="0" parTransId="{B18C26CA-C92C-A743-A8C2-C53E8286EFD1}" sibTransId="{CD9607DD-966C-E74E-A1DA-9C9C11C128DF}"/>
    <dgm:cxn modelId="{54B367D4-07C4-2D42-8406-CA04259F3B33}" srcId="{F7003F1C-504B-AB47-899B-85475D884F0F}" destId="{7DE970C1-BE38-5648-B818-572376F54F25}" srcOrd="0" destOrd="0" parTransId="{DC81F919-279B-8B43-96FF-3E3AFFC08A89}" sibTransId="{912F298D-EEFB-0648-9FB5-8506BE17C840}"/>
    <dgm:cxn modelId="{188796F3-1D44-D14E-8B91-E4736C76DD22}" type="presOf" srcId="{6847076C-1BA5-9E49-A077-6E5811795106}" destId="{B1C140D9-FE1D-0447-86EE-2B0B8441E746}" srcOrd="0" destOrd="0" presId="urn:microsoft.com/office/officeart/2005/8/layout/default"/>
    <dgm:cxn modelId="{ECB895FB-BFA7-124E-96E3-802178710397}" type="presOf" srcId="{92CFE7A3-582E-C646-BE59-C351A416FE4C}" destId="{57733E80-FC2C-B341-B1F6-B5CBC4455452}" srcOrd="0" destOrd="0" presId="urn:microsoft.com/office/officeart/2005/8/layout/default"/>
    <dgm:cxn modelId="{0975C6D0-DBCC-6D43-BC70-13990009A5B7}" type="presParOf" srcId="{51583BF4-30FA-F24A-98F8-7D63FC9BE09C}" destId="{DC54BE65-DC52-5943-883D-3F20876A6A27}" srcOrd="0" destOrd="0" presId="urn:microsoft.com/office/officeart/2005/8/layout/default"/>
    <dgm:cxn modelId="{79016048-E10A-E347-A674-46D095C85BC6}" type="presParOf" srcId="{51583BF4-30FA-F24A-98F8-7D63FC9BE09C}" destId="{46ABA9B2-62A5-1A40-8C15-A1F68E635C06}" srcOrd="1" destOrd="0" presId="urn:microsoft.com/office/officeart/2005/8/layout/default"/>
    <dgm:cxn modelId="{166147DC-E5A0-5B4F-9F51-3FC491544F39}" type="presParOf" srcId="{51583BF4-30FA-F24A-98F8-7D63FC9BE09C}" destId="{238B0642-1BB8-4140-AFF4-84DCB0C2FD3F}" srcOrd="2" destOrd="0" presId="urn:microsoft.com/office/officeart/2005/8/layout/default"/>
    <dgm:cxn modelId="{CCC5919F-B346-0E48-9FC6-E37B8FF60510}" type="presParOf" srcId="{51583BF4-30FA-F24A-98F8-7D63FC9BE09C}" destId="{8986F4CA-C121-344E-A3CD-53C74434C38F}" srcOrd="3" destOrd="0" presId="urn:microsoft.com/office/officeart/2005/8/layout/default"/>
    <dgm:cxn modelId="{A8197AF8-C5BE-804D-90D2-DDAC3B17F6A3}" type="presParOf" srcId="{51583BF4-30FA-F24A-98F8-7D63FC9BE09C}" destId="{BEDCEE0F-096D-994B-97C2-464E45771A02}" srcOrd="4" destOrd="0" presId="urn:microsoft.com/office/officeart/2005/8/layout/default"/>
    <dgm:cxn modelId="{D3444AB7-51E1-344F-8B9D-11D54B8D9F71}" type="presParOf" srcId="{51583BF4-30FA-F24A-98F8-7D63FC9BE09C}" destId="{7AFEFE08-6C8B-D542-8F44-21C02BB70C7E}" srcOrd="5" destOrd="0" presId="urn:microsoft.com/office/officeart/2005/8/layout/default"/>
    <dgm:cxn modelId="{BDFA04A3-18DC-514A-9CF8-011C3B82FC76}" type="presParOf" srcId="{51583BF4-30FA-F24A-98F8-7D63FC9BE09C}" destId="{2BB00C28-D131-5345-B453-0513D6229EC9}" srcOrd="6" destOrd="0" presId="urn:microsoft.com/office/officeart/2005/8/layout/default"/>
    <dgm:cxn modelId="{F3BC4FBA-6B2C-F248-849A-4C69F5D97E4D}" type="presParOf" srcId="{51583BF4-30FA-F24A-98F8-7D63FC9BE09C}" destId="{869E763A-BE3B-554D-882B-8280389DF4BB}" srcOrd="7" destOrd="0" presId="urn:microsoft.com/office/officeart/2005/8/layout/default"/>
    <dgm:cxn modelId="{2C2582C3-0A9F-3C4D-8A0C-2D12B809956D}" type="presParOf" srcId="{51583BF4-30FA-F24A-98F8-7D63FC9BE09C}" destId="{57733E80-FC2C-B341-B1F6-B5CBC4455452}" srcOrd="8" destOrd="0" presId="urn:microsoft.com/office/officeart/2005/8/layout/default"/>
    <dgm:cxn modelId="{00BE0D8F-ABDA-6345-AE67-BEB07601BB5C}" type="presParOf" srcId="{51583BF4-30FA-F24A-98F8-7D63FC9BE09C}" destId="{5B8E3FF6-A374-C744-859B-337AE1DB1208}" srcOrd="9" destOrd="0" presId="urn:microsoft.com/office/officeart/2005/8/layout/default"/>
    <dgm:cxn modelId="{EBEE58E0-70F1-E143-BA79-BF58427D0270}" type="presParOf" srcId="{51583BF4-30FA-F24A-98F8-7D63FC9BE09C}" destId="{B1C140D9-FE1D-0447-86EE-2B0B8441E746}"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07FB55C-6CC9-9A4B-BB43-C666F71083D6}" type="doc">
      <dgm:prSet loTypeId="urn:microsoft.com/office/officeart/2005/8/layout/default" loCatId="relationship" qsTypeId="urn:microsoft.com/office/officeart/2005/8/quickstyle/simple4" qsCatId="simple" csTypeId="urn:microsoft.com/office/officeart/2005/8/colors/accent1_2" csCatId="accent1" phldr="1"/>
      <dgm:spPr/>
      <dgm:t>
        <a:bodyPr/>
        <a:lstStyle/>
        <a:p>
          <a:endParaRPr lang="en-US"/>
        </a:p>
      </dgm:t>
    </dgm:pt>
    <dgm:pt modelId="{651136CC-D8F5-A546-A00C-E632C38A4C1C}">
      <dgm:prSet custT="1"/>
      <dgm:spPr>
        <a:solidFill>
          <a:schemeClr val="accent3">
            <a:lumMod val="75000"/>
          </a:schemeClr>
        </a:solidFill>
      </dgm:spPr>
      <dgm:t>
        <a:bodyPr/>
        <a:lstStyle/>
        <a:p>
          <a:pPr rtl="0"/>
          <a:r>
            <a:rPr lang="en-US" sz="1200" dirty="0">
              <a:solidFill>
                <a:schemeClr val="bg1"/>
              </a:solidFill>
            </a:rPr>
            <a:t>With IaaS, the customer has access to the resources of the underlying cloud infrastructure</a:t>
          </a:r>
        </a:p>
      </dgm:t>
    </dgm:pt>
    <dgm:pt modelId="{7F62662A-99F7-BF4C-80B1-A0C1D871D044}" type="parTrans" cxnId="{08DAA97B-CD64-8743-90B3-1A4BB2A92A3C}">
      <dgm:prSet/>
      <dgm:spPr/>
      <dgm:t>
        <a:bodyPr/>
        <a:lstStyle/>
        <a:p>
          <a:endParaRPr lang="en-US"/>
        </a:p>
      </dgm:t>
    </dgm:pt>
    <dgm:pt modelId="{962DDBE5-552F-F64E-BB53-F1326533C1B1}" type="sibTrans" cxnId="{08DAA97B-CD64-8743-90B3-1A4BB2A92A3C}">
      <dgm:prSet/>
      <dgm:spPr/>
      <dgm:t>
        <a:bodyPr/>
        <a:lstStyle/>
        <a:p>
          <a:endParaRPr lang="en-US"/>
        </a:p>
      </dgm:t>
    </dgm:pt>
    <dgm:pt modelId="{6720DEB5-BBAA-8946-95E2-C0F07A29498A}">
      <dgm:prSet custT="1"/>
      <dgm:spPr>
        <a:solidFill>
          <a:schemeClr val="accent5">
            <a:lumMod val="75000"/>
          </a:schemeClr>
        </a:solidFill>
      </dgm:spPr>
      <dgm:t>
        <a:bodyPr/>
        <a:lstStyle/>
        <a:p>
          <a:pPr rtl="0"/>
          <a:r>
            <a:rPr lang="en-US" sz="1200" dirty="0">
              <a:solidFill>
                <a:schemeClr val="bg1"/>
              </a:solidFill>
            </a:rPr>
            <a:t>The cloud service user does not manage or control the resources of the underlying cloud infrastructure, but has control over operating systems, deployed applications, and possibly limited control of select networking components</a:t>
          </a:r>
        </a:p>
      </dgm:t>
    </dgm:pt>
    <dgm:pt modelId="{AEC656A7-C63C-394E-9655-9E0690E1E547}" type="parTrans" cxnId="{1E12B596-36B7-BF40-A2F7-358E1CA41B53}">
      <dgm:prSet/>
      <dgm:spPr/>
      <dgm:t>
        <a:bodyPr/>
        <a:lstStyle/>
        <a:p>
          <a:endParaRPr lang="en-US"/>
        </a:p>
      </dgm:t>
    </dgm:pt>
    <dgm:pt modelId="{2F7E8785-12E2-9845-B2AA-9531C6A5F092}" type="sibTrans" cxnId="{1E12B596-36B7-BF40-A2F7-358E1CA41B53}">
      <dgm:prSet/>
      <dgm:spPr/>
      <dgm:t>
        <a:bodyPr/>
        <a:lstStyle/>
        <a:p>
          <a:endParaRPr lang="en-US"/>
        </a:p>
      </dgm:t>
    </dgm:pt>
    <dgm:pt modelId="{E0988F88-9355-A447-91F5-2AF540F9BA25}">
      <dgm:prSet custT="1"/>
      <dgm:spPr>
        <a:solidFill>
          <a:schemeClr val="accent3">
            <a:lumMod val="75000"/>
          </a:schemeClr>
        </a:solidFill>
      </dgm:spPr>
      <dgm:t>
        <a:bodyPr/>
        <a:lstStyle/>
        <a:p>
          <a:pPr rtl="0"/>
          <a:r>
            <a:rPr lang="en-US" sz="1200" dirty="0">
              <a:solidFill>
                <a:schemeClr val="bg1"/>
              </a:solidFill>
            </a:rPr>
            <a:t>IaaS provides virtual machines and other virtualized hardware and operating systems</a:t>
          </a:r>
        </a:p>
      </dgm:t>
    </dgm:pt>
    <dgm:pt modelId="{63639ADF-E4E3-E041-B571-22FD724495E1}" type="parTrans" cxnId="{D194ECD2-2430-814B-93E4-1BC7EEA27AB2}">
      <dgm:prSet/>
      <dgm:spPr/>
      <dgm:t>
        <a:bodyPr/>
        <a:lstStyle/>
        <a:p>
          <a:endParaRPr lang="en-US"/>
        </a:p>
      </dgm:t>
    </dgm:pt>
    <dgm:pt modelId="{8D031F54-EFAA-4743-BCA6-396B8E4F5E89}" type="sibTrans" cxnId="{D194ECD2-2430-814B-93E4-1BC7EEA27AB2}">
      <dgm:prSet/>
      <dgm:spPr/>
      <dgm:t>
        <a:bodyPr/>
        <a:lstStyle/>
        <a:p>
          <a:endParaRPr lang="en-US"/>
        </a:p>
      </dgm:t>
    </dgm:pt>
    <dgm:pt modelId="{962CC831-C191-AA41-9BC9-A8FA7A9733F6}">
      <dgm:prSet custT="1"/>
      <dgm:spPr>
        <a:solidFill>
          <a:schemeClr val="accent5">
            <a:lumMod val="75000"/>
          </a:schemeClr>
        </a:solidFill>
      </dgm:spPr>
      <dgm:t>
        <a:bodyPr/>
        <a:lstStyle/>
        <a:p>
          <a:pPr rtl="0"/>
          <a:r>
            <a:rPr lang="en-US" sz="1200" dirty="0">
              <a:solidFill>
                <a:schemeClr val="bg1"/>
              </a:solidFill>
            </a:rPr>
            <a:t>IaaS offers the customer processing, storage, networks, and other fundamental computing resources so the customer is able to deploy and run arbitrary software, which can include operating systems and applications</a:t>
          </a:r>
        </a:p>
      </dgm:t>
    </dgm:pt>
    <dgm:pt modelId="{DD052B32-E848-C345-99E3-E54A5A8EEDAA}" type="parTrans" cxnId="{08E26DBD-ABB8-9E40-9C70-8BCD85B1C8F9}">
      <dgm:prSet/>
      <dgm:spPr/>
      <dgm:t>
        <a:bodyPr/>
        <a:lstStyle/>
        <a:p>
          <a:endParaRPr lang="en-US"/>
        </a:p>
      </dgm:t>
    </dgm:pt>
    <dgm:pt modelId="{5336326C-BBFB-4B48-8793-25354CE71ECA}" type="sibTrans" cxnId="{08E26DBD-ABB8-9E40-9C70-8BCD85B1C8F9}">
      <dgm:prSet/>
      <dgm:spPr/>
      <dgm:t>
        <a:bodyPr/>
        <a:lstStyle/>
        <a:p>
          <a:endParaRPr lang="en-US"/>
        </a:p>
      </dgm:t>
    </dgm:pt>
    <dgm:pt modelId="{D366780F-4EB1-0E4B-A0C5-3789576A2E0C}">
      <dgm:prSet custT="1"/>
      <dgm:spPr>
        <a:solidFill>
          <a:schemeClr val="accent3">
            <a:lumMod val="75000"/>
          </a:schemeClr>
        </a:solidFill>
      </dgm:spPr>
      <dgm:t>
        <a:bodyPr/>
        <a:lstStyle/>
        <a:p>
          <a:pPr rtl="0"/>
          <a:r>
            <a:rPr lang="en-US" sz="1200" dirty="0">
              <a:solidFill>
                <a:schemeClr val="bg1"/>
              </a:solidFill>
            </a:rPr>
            <a:t>IaaS enables customers to combine basic computing services, such as number crunching and data storage, to build highly adaptable computer systems</a:t>
          </a:r>
        </a:p>
      </dgm:t>
    </dgm:pt>
    <dgm:pt modelId="{79583FBC-E268-CB43-BE41-8414FADD20A6}" type="parTrans" cxnId="{4CE45204-EAD6-2E44-ABD7-9E1B6190AB06}">
      <dgm:prSet/>
      <dgm:spPr/>
      <dgm:t>
        <a:bodyPr/>
        <a:lstStyle/>
        <a:p>
          <a:endParaRPr lang="en-US"/>
        </a:p>
      </dgm:t>
    </dgm:pt>
    <dgm:pt modelId="{D23548CC-8739-7C49-97FE-AF5CF156BBC3}" type="sibTrans" cxnId="{4CE45204-EAD6-2E44-ABD7-9E1B6190AB06}">
      <dgm:prSet/>
      <dgm:spPr/>
      <dgm:t>
        <a:bodyPr/>
        <a:lstStyle/>
        <a:p>
          <a:endParaRPr lang="en-US"/>
        </a:p>
      </dgm:t>
    </dgm:pt>
    <dgm:pt modelId="{6B7D4D30-D763-2C4E-B8EA-B878BC3931B7}">
      <dgm:prSet custT="1"/>
      <dgm:spPr>
        <a:solidFill>
          <a:schemeClr val="accent5">
            <a:lumMod val="75000"/>
          </a:schemeClr>
        </a:solidFill>
      </dgm:spPr>
      <dgm:t>
        <a:bodyPr/>
        <a:lstStyle/>
        <a:p>
          <a:pPr rtl="0"/>
          <a:r>
            <a:rPr lang="en-US" sz="1200" dirty="0">
              <a:solidFill>
                <a:schemeClr val="bg1"/>
              </a:solidFill>
            </a:rPr>
            <a:t>Examples of IaaS are Amazon Elastic Compute Cloud, Microsoft Windows Azure, Google Compute Engine, and Rackspace</a:t>
          </a:r>
        </a:p>
      </dgm:t>
    </dgm:pt>
    <dgm:pt modelId="{4E753059-FCCB-C74E-8733-0F05B52DA3A1}" type="parTrans" cxnId="{3284B4BB-20EF-A441-8B0E-DAFD36E25400}">
      <dgm:prSet/>
      <dgm:spPr/>
      <dgm:t>
        <a:bodyPr/>
        <a:lstStyle/>
        <a:p>
          <a:endParaRPr lang="en-US"/>
        </a:p>
      </dgm:t>
    </dgm:pt>
    <dgm:pt modelId="{DE453AB7-0E3F-4240-AC8C-1CC76964214E}" type="sibTrans" cxnId="{3284B4BB-20EF-A441-8B0E-DAFD36E25400}">
      <dgm:prSet/>
      <dgm:spPr/>
      <dgm:t>
        <a:bodyPr/>
        <a:lstStyle/>
        <a:p>
          <a:endParaRPr lang="en-US"/>
        </a:p>
      </dgm:t>
    </dgm:pt>
    <dgm:pt modelId="{610FC320-C3C7-8C47-AFD5-98EB381ABBD3}" type="pres">
      <dgm:prSet presAssocID="{007FB55C-6CC9-9A4B-BB43-C666F71083D6}" presName="diagram" presStyleCnt="0">
        <dgm:presLayoutVars>
          <dgm:dir/>
          <dgm:resizeHandles val="exact"/>
        </dgm:presLayoutVars>
      </dgm:prSet>
      <dgm:spPr/>
    </dgm:pt>
    <dgm:pt modelId="{DFA26268-06D2-6F4D-81BB-FCA982F3260E}" type="pres">
      <dgm:prSet presAssocID="{651136CC-D8F5-A546-A00C-E632C38A4C1C}" presName="node" presStyleLbl="node1" presStyleIdx="0" presStyleCnt="6">
        <dgm:presLayoutVars>
          <dgm:bulletEnabled val="1"/>
        </dgm:presLayoutVars>
      </dgm:prSet>
      <dgm:spPr/>
    </dgm:pt>
    <dgm:pt modelId="{E778095A-0E5B-BA49-9905-7858FDBED6CE}" type="pres">
      <dgm:prSet presAssocID="{962DDBE5-552F-F64E-BB53-F1326533C1B1}" presName="sibTrans" presStyleCnt="0"/>
      <dgm:spPr/>
    </dgm:pt>
    <dgm:pt modelId="{6FA7CAFA-97AA-C142-9EA1-8B84378AECDA}" type="pres">
      <dgm:prSet presAssocID="{6720DEB5-BBAA-8946-95E2-C0F07A29498A}" presName="node" presStyleLbl="node1" presStyleIdx="1" presStyleCnt="6">
        <dgm:presLayoutVars>
          <dgm:bulletEnabled val="1"/>
        </dgm:presLayoutVars>
      </dgm:prSet>
      <dgm:spPr/>
    </dgm:pt>
    <dgm:pt modelId="{D538E713-8E7B-FF4B-A27E-9BB1D4022523}" type="pres">
      <dgm:prSet presAssocID="{2F7E8785-12E2-9845-B2AA-9531C6A5F092}" presName="sibTrans" presStyleCnt="0"/>
      <dgm:spPr/>
    </dgm:pt>
    <dgm:pt modelId="{D36B5A50-559A-D64C-BDF1-2D4166497462}" type="pres">
      <dgm:prSet presAssocID="{E0988F88-9355-A447-91F5-2AF540F9BA25}" presName="node" presStyleLbl="node1" presStyleIdx="2" presStyleCnt="6">
        <dgm:presLayoutVars>
          <dgm:bulletEnabled val="1"/>
        </dgm:presLayoutVars>
      </dgm:prSet>
      <dgm:spPr/>
    </dgm:pt>
    <dgm:pt modelId="{ED034941-9706-9349-AAD3-884686EC0CD2}" type="pres">
      <dgm:prSet presAssocID="{8D031F54-EFAA-4743-BCA6-396B8E4F5E89}" presName="sibTrans" presStyleCnt="0"/>
      <dgm:spPr/>
    </dgm:pt>
    <dgm:pt modelId="{19C92E21-D1E2-DE49-842C-36433288F40E}" type="pres">
      <dgm:prSet presAssocID="{962CC831-C191-AA41-9BC9-A8FA7A9733F6}" presName="node" presStyleLbl="node1" presStyleIdx="3" presStyleCnt="6">
        <dgm:presLayoutVars>
          <dgm:bulletEnabled val="1"/>
        </dgm:presLayoutVars>
      </dgm:prSet>
      <dgm:spPr/>
    </dgm:pt>
    <dgm:pt modelId="{AA359DDA-FA19-3D4A-A7BB-CE77369E1EFC}" type="pres">
      <dgm:prSet presAssocID="{5336326C-BBFB-4B48-8793-25354CE71ECA}" presName="sibTrans" presStyleCnt="0"/>
      <dgm:spPr/>
    </dgm:pt>
    <dgm:pt modelId="{E796E426-B2E1-9E40-A27F-39EA4B5659D2}" type="pres">
      <dgm:prSet presAssocID="{D366780F-4EB1-0E4B-A0C5-3789576A2E0C}" presName="node" presStyleLbl="node1" presStyleIdx="4" presStyleCnt="6">
        <dgm:presLayoutVars>
          <dgm:bulletEnabled val="1"/>
        </dgm:presLayoutVars>
      </dgm:prSet>
      <dgm:spPr/>
    </dgm:pt>
    <dgm:pt modelId="{8469D7C9-576C-8749-A23E-E19175EB572E}" type="pres">
      <dgm:prSet presAssocID="{D23548CC-8739-7C49-97FE-AF5CF156BBC3}" presName="sibTrans" presStyleCnt="0"/>
      <dgm:spPr/>
    </dgm:pt>
    <dgm:pt modelId="{AE601BA4-BD1B-B648-8A1D-3F4C706B7346}" type="pres">
      <dgm:prSet presAssocID="{6B7D4D30-D763-2C4E-B8EA-B878BC3931B7}" presName="node" presStyleLbl="node1" presStyleIdx="5" presStyleCnt="6">
        <dgm:presLayoutVars>
          <dgm:bulletEnabled val="1"/>
        </dgm:presLayoutVars>
      </dgm:prSet>
      <dgm:spPr/>
    </dgm:pt>
  </dgm:ptLst>
  <dgm:cxnLst>
    <dgm:cxn modelId="{E92B6804-B531-4C43-A170-4C6CD59F7A6B}" type="presOf" srcId="{651136CC-D8F5-A546-A00C-E632C38A4C1C}" destId="{DFA26268-06D2-6F4D-81BB-FCA982F3260E}" srcOrd="0" destOrd="0" presId="urn:microsoft.com/office/officeart/2005/8/layout/default"/>
    <dgm:cxn modelId="{4CE45204-EAD6-2E44-ABD7-9E1B6190AB06}" srcId="{007FB55C-6CC9-9A4B-BB43-C666F71083D6}" destId="{D366780F-4EB1-0E4B-A0C5-3789576A2E0C}" srcOrd="4" destOrd="0" parTransId="{79583FBC-E268-CB43-BE41-8414FADD20A6}" sibTransId="{D23548CC-8739-7C49-97FE-AF5CF156BBC3}"/>
    <dgm:cxn modelId="{48797804-555E-B444-8D23-CD6CEFC2DF2D}" type="presOf" srcId="{D366780F-4EB1-0E4B-A0C5-3789576A2E0C}" destId="{E796E426-B2E1-9E40-A27F-39EA4B5659D2}" srcOrd="0" destOrd="0" presId="urn:microsoft.com/office/officeart/2005/8/layout/default"/>
    <dgm:cxn modelId="{E56E4F27-FCB8-0E48-9719-B67314BA046A}" type="presOf" srcId="{007FB55C-6CC9-9A4B-BB43-C666F71083D6}" destId="{610FC320-C3C7-8C47-AFD5-98EB381ABBD3}" srcOrd="0" destOrd="0" presId="urn:microsoft.com/office/officeart/2005/8/layout/default"/>
    <dgm:cxn modelId="{2E509451-8087-A940-B0A3-543247D44C05}" type="presOf" srcId="{962CC831-C191-AA41-9BC9-A8FA7A9733F6}" destId="{19C92E21-D1E2-DE49-842C-36433288F40E}" srcOrd="0" destOrd="0" presId="urn:microsoft.com/office/officeart/2005/8/layout/default"/>
    <dgm:cxn modelId="{08DAA97B-CD64-8743-90B3-1A4BB2A92A3C}" srcId="{007FB55C-6CC9-9A4B-BB43-C666F71083D6}" destId="{651136CC-D8F5-A546-A00C-E632C38A4C1C}" srcOrd="0" destOrd="0" parTransId="{7F62662A-99F7-BF4C-80B1-A0C1D871D044}" sibTransId="{962DDBE5-552F-F64E-BB53-F1326533C1B1}"/>
    <dgm:cxn modelId="{34983E81-008A-9249-B446-4CA0950D9F74}" type="presOf" srcId="{E0988F88-9355-A447-91F5-2AF540F9BA25}" destId="{D36B5A50-559A-D64C-BDF1-2D4166497462}" srcOrd="0" destOrd="0" presId="urn:microsoft.com/office/officeart/2005/8/layout/default"/>
    <dgm:cxn modelId="{1E12B596-36B7-BF40-A2F7-358E1CA41B53}" srcId="{007FB55C-6CC9-9A4B-BB43-C666F71083D6}" destId="{6720DEB5-BBAA-8946-95E2-C0F07A29498A}" srcOrd="1" destOrd="0" parTransId="{AEC656A7-C63C-394E-9655-9E0690E1E547}" sibTransId="{2F7E8785-12E2-9845-B2AA-9531C6A5F092}"/>
    <dgm:cxn modelId="{FDDBA49E-AE4A-EA4F-8C25-226E2B4BC8F9}" type="presOf" srcId="{6B7D4D30-D763-2C4E-B8EA-B878BC3931B7}" destId="{AE601BA4-BD1B-B648-8A1D-3F4C706B7346}" srcOrd="0" destOrd="0" presId="urn:microsoft.com/office/officeart/2005/8/layout/default"/>
    <dgm:cxn modelId="{3284B4BB-20EF-A441-8B0E-DAFD36E25400}" srcId="{007FB55C-6CC9-9A4B-BB43-C666F71083D6}" destId="{6B7D4D30-D763-2C4E-B8EA-B878BC3931B7}" srcOrd="5" destOrd="0" parTransId="{4E753059-FCCB-C74E-8733-0F05B52DA3A1}" sibTransId="{DE453AB7-0E3F-4240-AC8C-1CC76964214E}"/>
    <dgm:cxn modelId="{08E26DBD-ABB8-9E40-9C70-8BCD85B1C8F9}" srcId="{007FB55C-6CC9-9A4B-BB43-C666F71083D6}" destId="{962CC831-C191-AA41-9BC9-A8FA7A9733F6}" srcOrd="3" destOrd="0" parTransId="{DD052B32-E848-C345-99E3-E54A5A8EEDAA}" sibTransId="{5336326C-BBFB-4B48-8793-25354CE71ECA}"/>
    <dgm:cxn modelId="{851051BE-FA5A-AB4B-A553-07131A4CA1BC}" type="presOf" srcId="{6720DEB5-BBAA-8946-95E2-C0F07A29498A}" destId="{6FA7CAFA-97AA-C142-9EA1-8B84378AECDA}" srcOrd="0" destOrd="0" presId="urn:microsoft.com/office/officeart/2005/8/layout/default"/>
    <dgm:cxn modelId="{D194ECD2-2430-814B-93E4-1BC7EEA27AB2}" srcId="{007FB55C-6CC9-9A4B-BB43-C666F71083D6}" destId="{E0988F88-9355-A447-91F5-2AF540F9BA25}" srcOrd="2" destOrd="0" parTransId="{63639ADF-E4E3-E041-B571-22FD724495E1}" sibTransId="{8D031F54-EFAA-4743-BCA6-396B8E4F5E89}"/>
    <dgm:cxn modelId="{044171B3-B906-6F49-9FCF-571A81D570F0}" type="presParOf" srcId="{610FC320-C3C7-8C47-AFD5-98EB381ABBD3}" destId="{DFA26268-06D2-6F4D-81BB-FCA982F3260E}" srcOrd="0" destOrd="0" presId="urn:microsoft.com/office/officeart/2005/8/layout/default"/>
    <dgm:cxn modelId="{B873114A-4DE8-0B45-AF10-E09D0588228F}" type="presParOf" srcId="{610FC320-C3C7-8C47-AFD5-98EB381ABBD3}" destId="{E778095A-0E5B-BA49-9905-7858FDBED6CE}" srcOrd="1" destOrd="0" presId="urn:microsoft.com/office/officeart/2005/8/layout/default"/>
    <dgm:cxn modelId="{E63C434C-1BCB-3545-B003-639F97C1CDE4}" type="presParOf" srcId="{610FC320-C3C7-8C47-AFD5-98EB381ABBD3}" destId="{6FA7CAFA-97AA-C142-9EA1-8B84378AECDA}" srcOrd="2" destOrd="0" presId="urn:microsoft.com/office/officeart/2005/8/layout/default"/>
    <dgm:cxn modelId="{31086E35-0DD0-8F4D-9837-CB345BBF5FA0}" type="presParOf" srcId="{610FC320-C3C7-8C47-AFD5-98EB381ABBD3}" destId="{D538E713-8E7B-FF4B-A27E-9BB1D4022523}" srcOrd="3" destOrd="0" presId="urn:microsoft.com/office/officeart/2005/8/layout/default"/>
    <dgm:cxn modelId="{EFDFDE89-CFC4-5240-AAB0-B6DD6C7BBA0D}" type="presParOf" srcId="{610FC320-C3C7-8C47-AFD5-98EB381ABBD3}" destId="{D36B5A50-559A-D64C-BDF1-2D4166497462}" srcOrd="4" destOrd="0" presId="urn:microsoft.com/office/officeart/2005/8/layout/default"/>
    <dgm:cxn modelId="{55FDE0A5-2E82-DF4F-BF79-86E5E289E6D3}" type="presParOf" srcId="{610FC320-C3C7-8C47-AFD5-98EB381ABBD3}" destId="{ED034941-9706-9349-AAD3-884686EC0CD2}" srcOrd="5" destOrd="0" presId="urn:microsoft.com/office/officeart/2005/8/layout/default"/>
    <dgm:cxn modelId="{8E8132D7-CA73-9249-BB72-7667DF78EF83}" type="presParOf" srcId="{610FC320-C3C7-8C47-AFD5-98EB381ABBD3}" destId="{19C92E21-D1E2-DE49-842C-36433288F40E}" srcOrd="6" destOrd="0" presId="urn:microsoft.com/office/officeart/2005/8/layout/default"/>
    <dgm:cxn modelId="{A0A0FD0E-78EF-8F4B-BC71-066DCD50AB9A}" type="presParOf" srcId="{610FC320-C3C7-8C47-AFD5-98EB381ABBD3}" destId="{AA359DDA-FA19-3D4A-A7BB-CE77369E1EFC}" srcOrd="7" destOrd="0" presId="urn:microsoft.com/office/officeart/2005/8/layout/default"/>
    <dgm:cxn modelId="{4FB14F1B-9EB6-CE41-A2A1-8033D0DD94E1}" type="presParOf" srcId="{610FC320-C3C7-8C47-AFD5-98EB381ABBD3}" destId="{E796E426-B2E1-9E40-A27F-39EA4B5659D2}" srcOrd="8" destOrd="0" presId="urn:microsoft.com/office/officeart/2005/8/layout/default"/>
    <dgm:cxn modelId="{ED956187-EEAA-0645-9196-31621777D857}" type="presParOf" srcId="{610FC320-C3C7-8C47-AFD5-98EB381ABBD3}" destId="{8469D7C9-576C-8749-A23E-E19175EB572E}" srcOrd="9" destOrd="0" presId="urn:microsoft.com/office/officeart/2005/8/layout/default"/>
    <dgm:cxn modelId="{5AB209BB-CB2E-BF43-8B8F-E05242BA8012}" type="presParOf" srcId="{610FC320-C3C7-8C47-AFD5-98EB381ABBD3}" destId="{AE601BA4-BD1B-B648-8A1D-3F4C706B7346}"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9BCF04D-4D34-8744-A3C1-83D47F47D3C8}" type="doc">
      <dgm:prSet loTypeId="urn:microsoft.com/office/officeart/2005/8/layout/matrix1" loCatId="matrix" qsTypeId="urn:microsoft.com/office/officeart/2005/8/quickstyle/simple4" qsCatId="simple" csTypeId="urn:microsoft.com/office/officeart/2005/8/colors/accent1_2" csCatId="accent1" phldr="1"/>
      <dgm:spPr/>
      <dgm:t>
        <a:bodyPr/>
        <a:lstStyle/>
        <a:p>
          <a:endParaRPr lang="en-US"/>
        </a:p>
      </dgm:t>
    </dgm:pt>
    <dgm:pt modelId="{7C6114EE-574F-DB4D-932A-37B9E4F4C68C}">
      <dgm:prSet/>
      <dgm:spPr>
        <a:solidFill>
          <a:schemeClr val="accent4">
            <a:lumMod val="60000"/>
            <a:lumOff val="40000"/>
          </a:schemeClr>
        </a:solidFill>
      </dgm:spPr>
      <dgm:t>
        <a:bodyPr/>
        <a:lstStyle/>
        <a:p>
          <a:pPr rtl="0"/>
          <a:r>
            <a:rPr lang="en-US" dirty="0">
              <a:solidFill>
                <a:schemeClr val="bg1"/>
              </a:solidFill>
            </a:rPr>
            <a:t>The four most prominent deployment models for cloud computing are:</a:t>
          </a:r>
          <a:endParaRPr lang="en-NZ" dirty="0">
            <a:solidFill>
              <a:schemeClr val="bg1"/>
            </a:solidFill>
          </a:endParaRPr>
        </a:p>
      </dgm:t>
    </dgm:pt>
    <dgm:pt modelId="{A6A067EA-E5EC-1847-A1F6-8BDEC64FC64C}" type="parTrans" cxnId="{35514309-F0B0-F54D-AA15-C44CBC950EA5}">
      <dgm:prSet/>
      <dgm:spPr/>
      <dgm:t>
        <a:bodyPr/>
        <a:lstStyle/>
        <a:p>
          <a:endParaRPr lang="en-US"/>
        </a:p>
      </dgm:t>
    </dgm:pt>
    <dgm:pt modelId="{884DD7F4-DDAC-C947-9C57-C63CF5A8218C}" type="sibTrans" cxnId="{35514309-F0B0-F54D-AA15-C44CBC950EA5}">
      <dgm:prSet/>
      <dgm:spPr/>
      <dgm:t>
        <a:bodyPr/>
        <a:lstStyle/>
        <a:p>
          <a:endParaRPr lang="en-US"/>
        </a:p>
      </dgm:t>
    </dgm:pt>
    <dgm:pt modelId="{E5A7389E-B413-ED4D-92CD-1BAB5ED11823}">
      <dgm:prSet/>
      <dgm:spPr>
        <a:solidFill>
          <a:schemeClr val="accent3">
            <a:lumMod val="50000"/>
          </a:schemeClr>
        </a:solidFill>
      </dgm:spPr>
      <dgm:t>
        <a:bodyPr/>
        <a:lstStyle/>
        <a:p>
          <a:pPr rtl="0"/>
          <a:r>
            <a:rPr lang="en-US" dirty="0"/>
            <a:t>Public cloud</a:t>
          </a:r>
        </a:p>
      </dgm:t>
    </dgm:pt>
    <dgm:pt modelId="{617B6324-21E4-E349-BFC0-235B9D23A06C}" type="parTrans" cxnId="{E6563F7C-E185-854F-A927-2307A3D520DA}">
      <dgm:prSet/>
      <dgm:spPr/>
      <dgm:t>
        <a:bodyPr/>
        <a:lstStyle/>
        <a:p>
          <a:endParaRPr lang="en-US"/>
        </a:p>
      </dgm:t>
    </dgm:pt>
    <dgm:pt modelId="{3C0E5E3E-2C5F-9B40-97A7-6EDC48589ACB}" type="sibTrans" cxnId="{E6563F7C-E185-854F-A927-2307A3D520DA}">
      <dgm:prSet/>
      <dgm:spPr/>
      <dgm:t>
        <a:bodyPr/>
        <a:lstStyle/>
        <a:p>
          <a:endParaRPr lang="en-US"/>
        </a:p>
      </dgm:t>
    </dgm:pt>
    <dgm:pt modelId="{6CD26887-49BF-EF40-8709-0A7587F75878}">
      <dgm:prSet/>
      <dgm:spPr>
        <a:solidFill>
          <a:schemeClr val="accent6">
            <a:lumMod val="75000"/>
          </a:schemeClr>
        </a:solidFill>
      </dgm:spPr>
      <dgm:t>
        <a:bodyPr/>
        <a:lstStyle/>
        <a:p>
          <a:pPr rtl="0"/>
          <a:r>
            <a:rPr lang="en-US" dirty="0"/>
            <a:t>Community cloud</a:t>
          </a:r>
        </a:p>
      </dgm:t>
    </dgm:pt>
    <dgm:pt modelId="{39C7AB9C-A67E-1A40-B82E-14904CEC92CD}" type="parTrans" cxnId="{4D95AD33-1687-644E-82A1-05772D7156AB}">
      <dgm:prSet/>
      <dgm:spPr/>
      <dgm:t>
        <a:bodyPr/>
        <a:lstStyle/>
        <a:p>
          <a:endParaRPr lang="en-US"/>
        </a:p>
      </dgm:t>
    </dgm:pt>
    <dgm:pt modelId="{ABF0DD0A-61EF-444E-9A31-7246593F01DA}" type="sibTrans" cxnId="{4D95AD33-1687-644E-82A1-05772D7156AB}">
      <dgm:prSet/>
      <dgm:spPr/>
      <dgm:t>
        <a:bodyPr/>
        <a:lstStyle/>
        <a:p>
          <a:endParaRPr lang="en-US"/>
        </a:p>
      </dgm:t>
    </dgm:pt>
    <dgm:pt modelId="{B4087624-6E4A-B246-92E0-84B4A92A421A}">
      <dgm:prSet/>
      <dgm:spPr>
        <a:solidFill>
          <a:schemeClr val="accent4">
            <a:lumMod val="75000"/>
          </a:schemeClr>
        </a:solidFill>
      </dgm:spPr>
      <dgm:t>
        <a:bodyPr/>
        <a:lstStyle/>
        <a:p>
          <a:pPr rtl="0"/>
          <a:r>
            <a:rPr lang="en-US" dirty="0"/>
            <a:t>Private cloud</a:t>
          </a:r>
        </a:p>
      </dgm:t>
    </dgm:pt>
    <dgm:pt modelId="{205E565D-94A5-3048-BB1D-4F44AAF07453}" type="parTrans" cxnId="{47D436F2-EB2C-274F-B90F-0B79AD951C6C}">
      <dgm:prSet/>
      <dgm:spPr/>
      <dgm:t>
        <a:bodyPr/>
        <a:lstStyle/>
        <a:p>
          <a:endParaRPr lang="en-US"/>
        </a:p>
      </dgm:t>
    </dgm:pt>
    <dgm:pt modelId="{9542FCF3-72B5-2748-8C24-527D62443213}" type="sibTrans" cxnId="{47D436F2-EB2C-274F-B90F-0B79AD951C6C}">
      <dgm:prSet/>
      <dgm:spPr/>
      <dgm:t>
        <a:bodyPr/>
        <a:lstStyle/>
        <a:p>
          <a:endParaRPr lang="en-US"/>
        </a:p>
      </dgm:t>
    </dgm:pt>
    <dgm:pt modelId="{33E0770C-EA24-994F-9CB5-8FF80A88DB1A}">
      <dgm:prSet/>
      <dgm:spPr>
        <a:solidFill>
          <a:schemeClr val="accent5">
            <a:lumMod val="50000"/>
          </a:schemeClr>
        </a:solidFill>
      </dgm:spPr>
      <dgm:t>
        <a:bodyPr/>
        <a:lstStyle/>
        <a:p>
          <a:pPr rtl="0"/>
          <a:r>
            <a:rPr lang="en-US" dirty="0"/>
            <a:t>Hybrid cloud</a:t>
          </a:r>
        </a:p>
      </dgm:t>
    </dgm:pt>
    <dgm:pt modelId="{DC2F4ADC-8395-6746-A1AD-9A8151CCF979}" type="parTrans" cxnId="{A739261F-B07A-3E46-8E34-B61A6BCBC7F5}">
      <dgm:prSet/>
      <dgm:spPr/>
      <dgm:t>
        <a:bodyPr/>
        <a:lstStyle/>
        <a:p>
          <a:endParaRPr lang="en-US"/>
        </a:p>
      </dgm:t>
    </dgm:pt>
    <dgm:pt modelId="{211E9603-536A-0E4A-A10A-E5A4E8381BA8}" type="sibTrans" cxnId="{A739261F-B07A-3E46-8E34-B61A6BCBC7F5}">
      <dgm:prSet/>
      <dgm:spPr/>
      <dgm:t>
        <a:bodyPr/>
        <a:lstStyle/>
        <a:p>
          <a:endParaRPr lang="en-US"/>
        </a:p>
      </dgm:t>
    </dgm:pt>
    <dgm:pt modelId="{DB12C74C-9195-704D-BB6D-E05EE1A56193}" type="pres">
      <dgm:prSet presAssocID="{59BCF04D-4D34-8744-A3C1-83D47F47D3C8}" presName="diagram" presStyleCnt="0">
        <dgm:presLayoutVars>
          <dgm:chMax val="1"/>
          <dgm:dir/>
          <dgm:animLvl val="ctr"/>
          <dgm:resizeHandles val="exact"/>
        </dgm:presLayoutVars>
      </dgm:prSet>
      <dgm:spPr/>
    </dgm:pt>
    <dgm:pt modelId="{AD7710A8-3F8A-9B4C-A4BF-0A94256E39F2}" type="pres">
      <dgm:prSet presAssocID="{59BCF04D-4D34-8744-A3C1-83D47F47D3C8}" presName="matrix" presStyleCnt="0"/>
      <dgm:spPr/>
    </dgm:pt>
    <dgm:pt modelId="{BEC8978F-8427-944E-8D20-D74B6757C7B3}" type="pres">
      <dgm:prSet presAssocID="{59BCF04D-4D34-8744-A3C1-83D47F47D3C8}" presName="tile1" presStyleLbl="node1" presStyleIdx="0" presStyleCnt="4" custScaleX="80952" custScaleY="68421" custLinFactNeighborX="-9524" custLinFactNeighborY="-5263"/>
      <dgm:spPr/>
    </dgm:pt>
    <dgm:pt modelId="{51CB9D00-D968-BB41-AD00-04E6D5F4BF72}" type="pres">
      <dgm:prSet presAssocID="{59BCF04D-4D34-8744-A3C1-83D47F47D3C8}" presName="tile1text" presStyleLbl="node1" presStyleIdx="0" presStyleCnt="4">
        <dgm:presLayoutVars>
          <dgm:chMax val="0"/>
          <dgm:chPref val="0"/>
          <dgm:bulletEnabled val="1"/>
        </dgm:presLayoutVars>
      </dgm:prSet>
      <dgm:spPr/>
    </dgm:pt>
    <dgm:pt modelId="{B264DF74-41D2-784D-8904-55087CE6959A}" type="pres">
      <dgm:prSet presAssocID="{59BCF04D-4D34-8744-A3C1-83D47F47D3C8}" presName="tile2" presStyleLbl="node1" presStyleIdx="1" presStyleCnt="4" custScaleX="77143" custScaleY="70175" custLinFactNeighborX="10476" custLinFactNeighborY="-3947"/>
      <dgm:spPr/>
    </dgm:pt>
    <dgm:pt modelId="{C4A56C44-C310-0C4F-A0B2-BE4C2AA92ECE}" type="pres">
      <dgm:prSet presAssocID="{59BCF04D-4D34-8744-A3C1-83D47F47D3C8}" presName="tile2text" presStyleLbl="node1" presStyleIdx="1" presStyleCnt="4">
        <dgm:presLayoutVars>
          <dgm:chMax val="0"/>
          <dgm:chPref val="0"/>
          <dgm:bulletEnabled val="1"/>
        </dgm:presLayoutVars>
      </dgm:prSet>
      <dgm:spPr/>
    </dgm:pt>
    <dgm:pt modelId="{70CFBC4C-9DEC-C54A-A87B-1185E106B10D}" type="pres">
      <dgm:prSet presAssocID="{59BCF04D-4D34-8744-A3C1-83D47F47D3C8}" presName="tile3" presStyleLbl="node1" presStyleIdx="2" presStyleCnt="4" custScaleX="83809" custScaleY="74561" custLinFactNeighborX="-9285" custLinFactNeighborY="12938"/>
      <dgm:spPr/>
    </dgm:pt>
    <dgm:pt modelId="{DBDC76B1-5249-9A4E-8074-1033D51CC9FF}" type="pres">
      <dgm:prSet presAssocID="{59BCF04D-4D34-8744-A3C1-83D47F47D3C8}" presName="tile3text" presStyleLbl="node1" presStyleIdx="2" presStyleCnt="4">
        <dgm:presLayoutVars>
          <dgm:chMax val="0"/>
          <dgm:chPref val="0"/>
          <dgm:bulletEnabled val="1"/>
        </dgm:presLayoutVars>
      </dgm:prSet>
      <dgm:spPr/>
    </dgm:pt>
    <dgm:pt modelId="{2F0A53AE-E2B4-FE42-9DA9-102D7F8FD411}" type="pres">
      <dgm:prSet presAssocID="{59BCF04D-4D34-8744-A3C1-83D47F47D3C8}" presName="tile4" presStyleLbl="node1" presStyleIdx="3" presStyleCnt="4" custScaleX="79049" custScaleY="81578" custLinFactNeighborX="6192" custLinFactNeighborY="17543"/>
      <dgm:spPr/>
    </dgm:pt>
    <dgm:pt modelId="{3B680247-44D6-4E48-BC68-A523C02EBE20}" type="pres">
      <dgm:prSet presAssocID="{59BCF04D-4D34-8744-A3C1-83D47F47D3C8}" presName="tile4text" presStyleLbl="node1" presStyleIdx="3" presStyleCnt="4">
        <dgm:presLayoutVars>
          <dgm:chMax val="0"/>
          <dgm:chPref val="0"/>
          <dgm:bulletEnabled val="1"/>
        </dgm:presLayoutVars>
      </dgm:prSet>
      <dgm:spPr/>
    </dgm:pt>
    <dgm:pt modelId="{E1915940-5B0E-5C40-8390-9810E2D8B090}" type="pres">
      <dgm:prSet presAssocID="{59BCF04D-4D34-8744-A3C1-83D47F47D3C8}" presName="centerTile" presStyleLbl="fgShp" presStyleIdx="0" presStyleCnt="1" custScaleX="104762" custScaleY="147368">
        <dgm:presLayoutVars>
          <dgm:chMax val="0"/>
          <dgm:chPref val="0"/>
        </dgm:presLayoutVars>
      </dgm:prSet>
      <dgm:spPr/>
    </dgm:pt>
  </dgm:ptLst>
  <dgm:cxnLst>
    <dgm:cxn modelId="{35514309-F0B0-F54D-AA15-C44CBC950EA5}" srcId="{59BCF04D-4D34-8744-A3C1-83D47F47D3C8}" destId="{7C6114EE-574F-DB4D-932A-37B9E4F4C68C}" srcOrd="0" destOrd="0" parTransId="{A6A067EA-E5EC-1847-A1F6-8BDEC64FC64C}" sibTransId="{884DD7F4-DDAC-C947-9C57-C63CF5A8218C}"/>
    <dgm:cxn modelId="{DD09A40B-518F-1E4C-8CE1-B0515CF1E9D7}" type="presOf" srcId="{B4087624-6E4A-B246-92E0-84B4A92A421A}" destId="{DBDC76B1-5249-9A4E-8074-1033D51CC9FF}" srcOrd="1" destOrd="0" presId="urn:microsoft.com/office/officeart/2005/8/layout/matrix1"/>
    <dgm:cxn modelId="{A739261F-B07A-3E46-8E34-B61A6BCBC7F5}" srcId="{7C6114EE-574F-DB4D-932A-37B9E4F4C68C}" destId="{33E0770C-EA24-994F-9CB5-8FF80A88DB1A}" srcOrd="3" destOrd="0" parTransId="{DC2F4ADC-8395-6746-A1AD-9A8151CCF979}" sibTransId="{211E9603-536A-0E4A-A10A-E5A4E8381BA8}"/>
    <dgm:cxn modelId="{4D95AD33-1687-644E-82A1-05772D7156AB}" srcId="{7C6114EE-574F-DB4D-932A-37B9E4F4C68C}" destId="{6CD26887-49BF-EF40-8709-0A7587F75878}" srcOrd="1" destOrd="0" parTransId="{39C7AB9C-A67E-1A40-B82E-14904CEC92CD}" sibTransId="{ABF0DD0A-61EF-444E-9A31-7246593F01DA}"/>
    <dgm:cxn modelId="{3592415E-0853-934E-91EF-D5E5A0000719}" type="presOf" srcId="{7C6114EE-574F-DB4D-932A-37B9E4F4C68C}" destId="{E1915940-5B0E-5C40-8390-9810E2D8B090}" srcOrd="0" destOrd="0" presId="urn:microsoft.com/office/officeart/2005/8/layout/matrix1"/>
    <dgm:cxn modelId="{E6563F7C-E185-854F-A927-2307A3D520DA}" srcId="{7C6114EE-574F-DB4D-932A-37B9E4F4C68C}" destId="{E5A7389E-B413-ED4D-92CD-1BAB5ED11823}" srcOrd="0" destOrd="0" parTransId="{617B6324-21E4-E349-BFC0-235B9D23A06C}" sibTransId="{3C0E5E3E-2C5F-9B40-97A7-6EDC48589ACB}"/>
    <dgm:cxn modelId="{5647EC84-FCC7-7642-ADB5-8C2549FFDD8D}" type="presOf" srcId="{33E0770C-EA24-994F-9CB5-8FF80A88DB1A}" destId="{2F0A53AE-E2B4-FE42-9DA9-102D7F8FD411}" srcOrd="0" destOrd="0" presId="urn:microsoft.com/office/officeart/2005/8/layout/matrix1"/>
    <dgm:cxn modelId="{5A82498A-7D39-804E-8E9E-48BC0621B133}" type="presOf" srcId="{59BCF04D-4D34-8744-A3C1-83D47F47D3C8}" destId="{DB12C74C-9195-704D-BB6D-E05EE1A56193}" srcOrd="0" destOrd="0" presId="urn:microsoft.com/office/officeart/2005/8/layout/matrix1"/>
    <dgm:cxn modelId="{CA8AD2A4-1F60-F649-880B-BB6BAD8864B6}" type="presOf" srcId="{6CD26887-49BF-EF40-8709-0A7587F75878}" destId="{B264DF74-41D2-784D-8904-55087CE6959A}" srcOrd="0" destOrd="0" presId="urn:microsoft.com/office/officeart/2005/8/layout/matrix1"/>
    <dgm:cxn modelId="{4CF881B9-E0CB-ED4C-B174-869AF4885F48}" type="presOf" srcId="{33E0770C-EA24-994F-9CB5-8FF80A88DB1A}" destId="{3B680247-44D6-4E48-BC68-A523C02EBE20}" srcOrd="1" destOrd="0" presId="urn:microsoft.com/office/officeart/2005/8/layout/matrix1"/>
    <dgm:cxn modelId="{1B2CFDC2-0E57-C944-9061-51680A1FB97D}" type="presOf" srcId="{E5A7389E-B413-ED4D-92CD-1BAB5ED11823}" destId="{BEC8978F-8427-944E-8D20-D74B6757C7B3}" srcOrd="0" destOrd="0" presId="urn:microsoft.com/office/officeart/2005/8/layout/matrix1"/>
    <dgm:cxn modelId="{B53F1FD7-F8A6-A747-8A3F-F82432BC9A2A}" type="presOf" srcId="{B4087624-6E4A-B246-92E0-84B4A92A421A}" destId="{70CFBC4C-9DEC-C54A-A87B-1185E106B10D}" srcOrd="0" destOrd="0" presId="urn:microsoft.com/office/officeart/2005/8/layout/matrix1"/>
    <dgm:cxn modelId="{D1E695E4-E929-FE4F-BF1C-3062D069E95F}" type="presOf" srcId="{6CD26887-49BF-EF40-8709-0A7587F75878}" destId="{C4A56C44-C310-0C4F-A0B2-BE4C2AA92ECE}" srcOrd="1" destOrd="0" presId="urn:microsoft.com/office/officeart/2005/8/layout/matrix1"/>
    <dgm:cxn modelId="{AEF601ED-5594-A04B-BC14-C52292084C9D}" type="presOf" srcId="{E5A7389E-B413-ED4D-92CD-1BAB5ED11823}" destId="{51CB9D00-D968-BB41-AD00-04E6D5F4BF72}" srcOrd="1" destOrd="0" presId="urn:microsoft.com/office/officeart/2005/8/layout/matrix1"/>
    <dgm:cxn modelId="{47D436F2-EB2C-274F-B90F-0B79AD951C6C}" srcId="{7C6114EE-574F-DB4D-932A-37B9E4F4C68C}" destId="{B4087624-6E4A-B246-92E0-84B4A92A421A}" srcOrd="2" destOrd="0" parTransId="{205E565D-94A5-3048-BB1D-4F44AAF07453}" sibTransId="{9542FCF3-72B5-2748-8C24-527D62443213}"/>
    <dgm:cxn modelId="{BCCA80CD-CE52-684C-9EE3-F42949376B6A}" type="presParOf" srcId="{DB12C74C-9195-704D-BB6D-E05EE1A56193}" destId="{AD7710A8-3F8A-9B4C-A4BF-0A94256E39F2}" srcOrd="0" destOrd="0" presId="urn:microsoft.com/office/officeart/2005/8/layout/matrix1"/>
    <dgm:cxn modelId="{98736463-1066-8C42-9A93-732FF2D5FF97}" type="presParOf" srcId="{AD7710A8-3F8A-9B4C-A4BF-0A94256E39F2}" destId="{BEC8978F-8427-944E-8D20-D74B6757C7B3}" srcOrd="0" destOrd="0" presId="urn:microsoft.com/office/officeart/2005/8/layout/matrix1"/>
    <dgm:cxn modelId="{DEC9E2B4-D618-6340-94BA-A43A7C93CCB1}" type="presParOf" srcId="{AD7710A8-3F8A-9B4C-A4BF-0A94256E39F2}" destId="{51CB9D00-D968-BB41-AD00-04E6D5F4BF72}" srcOrd="1" destOrd="0" presId="urn:microsoft.com/office/officeart/2005/8/layout/matrix1"/>
    <dgm:cxn modelId="{AF82758F-EDD4-3E41-818A-BD096010E2F3}" type="presParOf" srcId="{AD7710A8-3F8A-9B4C-A4BF-0A94256E39F2}" destId="{B264DF74-41D2-784D-8904-55087CE6959A}" srcOrd="2" destOrd="0" presId="urn:microsoft.com/office/officeart/2005/8/layout/matrix1"/>
    <dgm:cxn modelId="{82D21E4D-A882-BF41-AC63-9ED333E3389F}" type="presParOf" srcId="{AD7710A8-3F8A-9B4C-A4BF-0A94256E39F2}" destId="{C4A56C44-C310-0C4F-A0B2-BE4C2AA92ECE}" srcOrd="3" destOrd="0" presId="urn:microsoft.com/office/officeart/2005/8/layout/matrix1"/>
    <dgm:cxn modelId="{C570EAA1-9A7D-A849-911F-3AEA2F11CA1C}" type="presParOf" srcId="{AD7710A8-3F8A-9B4C-A4BF-0A94256E39F2}" destId="{70CFBC4C-9DEC-C54A-A87B-1185E106B10D}" srcOrd="4" destOrd="0" presId="urn:microsoft.com/office/officeart/2005/8/layout/matrix1"/>
    <dgm:cxn modelId="{0FE7F1A5-21F0-C645-966B-B09618D01B0C}" type="presParOf" srcId="{AD7710A8-3F8A-9B4C-A4BF-0A94256E39F2}" destId="{DBDC76B1-5249-9A4E-8074-1033D51CC9FF}" srcOrd="5" destOrd="0" presId="urn:microsoft.com/office/officeart/2005/8/layout/matrix1"/>
    <dgm:cxn modelId="{098A1D9B-3488-7548-8BB8-14D5D73C9700}" type="presParOf" srcId="{AD7710A8-3F8A-9B4C-A4BF-0A94256E39F2}" destId="{2F0A53AE-E2B4-FE42-9DA9-102D7F8FD411}" srcOrd="6" destOrd="0" presId="urn:microsoft.com/office/officeart/2005/8/layout/matrix1"/>
    <dgm:cxn modelId="{10715514-0089-A446-9327-48DCD3100131}" type="presParOf" srcId="{AD7710A8-3F8A-9B4C-A4BF-0A94256E39F2}" destId="{3B680247-44D6-4E48-BC68-A523C02EBE20}" srcOrd="7" destOrd="0" presId="urn:microsoft.com/office/officeart/2005/8/layout/matrix1"/>
    <dgm:cxn modelId="{C669ECE3-6FF6-D947-B3B3-A70A691CF9EE}" type="presParOf" srcId="{DB12C74C-9195-704D-BB6D-E05EE1A56193}" destId="{E1915940-5B0E-5C40-8390-9810E2D8B090}"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54EA22D-A2A3-4040-BE7B-32E6710E99D2}" type="doc">
      <dgm:prSet loTypeId="urn:microsoft.com/office/officeart/2008/layout/VerticalCurvedList" loCatId="relationship" qsTypeId="urn:microsoft.com/office/officeart/2005/8/quickstyle/simple4" qsCatId="simple" csTypeId="urn:microsoft.com/office/officeart/2005/8/colors/accent1_2" csCatId="accent1" phldr="1"/>
      <dgm:spPr/>
      <dgm:t>
        <a:bodyPr/>
        <a:lstStyle/>
        <a:p>
          <a:endParaRPr lang="en-US"/>
        </a:p>
      </dgm:t>
    </dgm:pt>
    <dgm:pt modelId="{521ABDA9-E7B8-9F40-984A-D07138A628D5}">
      <dgm:prSet custT="1"/>
      <dgm:spPr>
        <a:solidFill>
          <a:schemeClr val="accent3">
            <a:lumMod val="75000"/>
          </a:schemeClr>
        </a:solidFill>
        <a:ln>
          <a:solidFill>
            <a:schemeClr val="accent3">
              <a:lumMod val="50000"/>
            </a:schemeClr>
          </a:solidFill>
        </a:ln>
      </dgm:spPr>
      <dgm:t>
        <a:bodyPr/>
        <a:lstStyle/>
        <a:p>
          <a:pPr rtl="0"/>
          <a:r>
            <a:rPr lang="en-US" sz="1200" dirty="0">
              <a:solidFill>
                <a:schemeClr val="bg1"/>
              </a:solidFill>
            </a:rPr>
            <a:t>A private cloud is implemented within the internal IT environment of the organization</a:t>
          </a:r>
        </a:p>
      </dgm:t>
    </dgm:pt>
    <dgm:pt modelId="{F17A1D0C-FBE0-1D40-9621-C5D6E003BD5B}" type="parTrans" cxnId="{9DFC864D-F116-8240-88D5-82970BB36EFD}">
      <dgm:prSet/>
      <dgm:spPr/>
      <dgm:t>
        <a:bodyPr/>
        <a:lstStyle/>
        <a:p>
          <a:endParaRPr lang="en-US"/>
        </a:p>
      </dgm:t>
    </dgm:pt>
    <dgm:pt modelId="{FACF125C-3098-4046-94D8-B0BE80F3852F}" type="sibTrans" cxnId="{9DFC864D-F116-8240-88D5-82970BB36EFD}">
      <dgm:prSet/>
      <dgm:spPr>
        <a:ln>
          <a:solidFill>
            <a:schemeClr val="accent4">
              <a:lumMod val="60000"/>
              <a:lumOff val="40000"/>
            </a:schemeClr>
          </a:solidFill>
        </a:ln>
      </dgm:spPr>
      <dgm:t>
        <a:bodyPr/>
        <a:lstStyle/>
        <a:p>
          <a:endParaRPr lang="en-US"/>
        </a:p>
      </dgm:t>
    </dgm:pt>
    <dgm:pt modelId="{AB95CAD6-4071-7649-B65B-6A00F775866E}">
      <dgm:prSet custT="1"/>
      <dgm:spPr>
        <a:solidFill>
          <a:schemeClr val="accent5">
            <a:lumMod val="75000"/>
          </a:schemeClr>
        </a:solidFill>
        <a:ln>
          <a:solidFill>
            <a:schemeClr val="accent3">
              <a:lumMod val="50000"/>
            </a:schemeClr>
          </a:solidFill>
        </a:ln>
      </dgm:spPr>
      <dgm:t>
        <a:bodyPr/>
        <a:lstStyle/>
        <a:p>
          <a:pPr rtl="0"/>
          <a:r>
            <a:rPr lang="en-US" sz="1200" dirty="0">
              <a:solidFill>
                <a:schemeClr val="bg1"/>
              </a:solidFill>
            </a:rPr>
            <a:t>The organization may choose to manage the cloud in house or contract the management function to a third party</a:t>
          </a:r>
        </a:p>
      </dgm:t>
    </dgm:pt>
    <dgm:pt modelId="{C3410B47-5E58-1A42-99B6-432FF895E034}" type="parTrans" cxnId="{AEC3E246-113A-AA40-A203-064F6B23D0BF}">
      <dgm:prSet/>
      <dgm:spPr/>
      <dgm:t>
        <a:bodyPr/>
        <a:lstStyle/>
        <a:p>
          <a:endParaRPr lang="en-US"/>
        </a:p>
      </dgm:t>
    </dgm:pt>
    <dgm:pt modelId="{314A236A-476F-9646-B86B-71460A6C9D62}" type="sibTrans" cxnId="{AEC3E246-113A-AA40-A203-064F6B23D0BF}">
      <dgm:prSet/>
      <dgm:spPr/>
      <dgm:t>
        <a:bodyPr/>
        <a:lstStyle/>
        <a:p>
          <a:endParaRPr lang="en-US"/>
        </a:p>
      </dgm:t>
    </dgm:pt>
    <dgm:pt modelId="{3CEFACDA-1209-EE46-A383-4165D208EF02}">
      <dgm:prSet custT="1"/>
      <dgm:spPr>
        <a:solidFill>
          <a:schemeClr val="accent3">
            <a:lumMod val="75000"/>
          </a:schemeClr>
        </a:solidFill>
        <a:ln>
          <a:solidFill>
            <a:schemeClr val="accent3">
              <a:lumMod val="50000"/>
            </a:schemeClr>
          </a:solidFill>
        </a:ln>
      </dgm:spPr>
      <dgm:t>
        <a:bodyPr/>
        <a:lstStyle/>
        <a:p>
          <a:pPr rtl="0"/>
          <a:r>
            <a:rPr lang="en-US" sz="1200" dirty="0">
              <a:solidFill>
                <a:schemeClr val="bg1"/>
              </a:solidFill>
            </a:rPr>
            <a:t>The cloud servers and storage devices may exist on premise or off premise</a:t>
          </a:r>
        </a:p>
      </dgm:t>
    </dgm:pt>
    <dgm:pt modelId="{FB8EE04B-B573-6047-A5CC-FC75512DF6D9}" type="parTrans" cxnId="{11C6CF29-E46E-3643-9ECF-3BB8AF4477FA}">
      <dgm:prSet/>
      <dgm:spPr/>
      <dgm:t>
        <a:bodyPr/>
        <a:lstStyle/>
        <a:p>
          <a:endParaRPr lang="en-US"/>
        </a:p>
      </dgm:t>
    </dgm:pt>
    <dgm:pt modelId="{6782C10E-99B3-7640-B44E-E8587691B2AC}" type="sibTrans" cxnId="{11C6CF29-E46E-3643-9ECF-3BB8AF4477FA}">
      <dgm:prSet/>
      <dgm:spPr/>
      <dgm:t>
        <a:bodyPr/>
        <a:lstStyle/>
        <a:p>
          <a:endParaRPr lang="en-US"/>
        </a:p>
      </dgm:t>
    </dgm:pt>
    <dgm:pt modelId="{8AAFC4FF-B54A-8E4D-90BD-D1FCBEDC7607}">
      <dgm:prSet custT="1"/>
      <dgm:spPr>
        <a:solidFill>
          <a:schemeClr val="accent5">
            <a:lumMod val="75000"/>
          </a:schemeClr>
        </a:solidFill>
        <a:ln>
          <a:solidFill>
            <a:schemeClr val="accent3">
              <a:lumMod val="50000"/>
            </a:schemeClr>
          </a:solidFill>
        </a:ln>
      </dgm:spPr>
      <dgm:t>
        <a:bodyPr/>
        <a:lstStyle/>
        <a:p>
          <a:pPr rtl="0"/>
          <a:r>
            <a:rPr lang="en-US" sz="1200">
              <a:solidFill>
                <a:schemeClr val="bg1"/>
              </a:solidFill>
            </a:rPr>
            <a:t>Private clouds can deliver IaaS internally to employees or busines units through an intranet or the Internet via a virtual private network (VPN), as well as software or storage as services to its branch offices</a:t>
          </a:r>
        </a:p>
      </dgm:t>
    </dgm:pt>
    <dgm:pt modelId="{8846FF8F-12E5-994E-96C5-48992F2E9B80}" type="parTrans" cxnId="{15891BA0-E346-5F41-97CD-502B65FF4EFC}">
      <dgm:prSet/>
      <dgm:spPr/>
      <dgm:t>
        <a:bodyPr/>
        <a:lstStyle/>
        <a:p>
          <a:endParaRPr lang="en-US"/>
        </a:p>
      </dgm:t>
    </dgm:pt>
    <dgm:pt modelId="{AB781BC4-67CE-FE4B-8A76-88DE38303EA1}" type="sibTrans" cxnId="{15891BA0-E346-5F41-97CD-502B65FF4EFC}">
      <dgm:prSet/>
      <dgm:spPr/>
      <dgm:t>
        <a:bodyPr/>
        <a:lstStyle/>
        <a:p>
          <a:endParaRPr lang="en-US"/>
        </a:p>
      </dgm:t>
    </dgm:pt>
    <dgm:pt modelId="{B6BA8E33-9296-A14D-84A2-63B5D1D03FF6}">
      <dgm:prSet custT="1"/>
      <dgm:spPr>
        <a:solidFill>
          <a:schemeClr val="accent3">
            <a:lumMod val="75000"/>
          </a:schemeClr>
        </a:solidFill>
        <a:ln>
          <a:solidFill>
            <a:schemeClr val="accent3">
              <a:lumMod val="50000"/>
            </a:schemeClr>
          </a:solidFill>
        </a:ln>
      </dgm:spPr>
      <dgm:t>
        <a:bodyPr/>
        <a:lstStyle/>
        <a:p>
          <a:pPr rtl="0"/>
          <a:r>
            <a:rPr lang="en-US" sz="1200" dirty="0">
              <a:solidFill>
                <a:schemeClr val="bg1"/>
              </a:solidFill>
            </a:rPr>
            <a:t>Examples of services delivered through the private cloud include database on demand, email on demand, and storage on demand</a:t>
          </a:r>
        </a:p>
      </dgm:t>
    </dgm:pt>
    <dgm:pt modelId="{82AADEAA-82B2-344F-BDB8-36FF9DA27641}" type="parTrans" cxnId="{975E738F-DD12-8A4F-BC30-30694DA55641}">
      <dgm:prSet/>
      <dgm:spPr/>
      <dgm:t>
        <a:bodyPr/>
        <a:lstStyle/>
        <a:p>
          <a:endParaRPr lang="en-US"/>
        </a:p>
      </dgm:t>
    </dgm:pt>
    <dgm:pt modelId="{20214CB1-DC2D-814B-957E-A37735895760}" type="sibTrans" cxnId="{975E738F-DD12-8A4F-BC30-30694DA55641}">
      <dgm:prSet/>
      <dgm:spPr/>
      <dgm:t>
        <a:bodyPr/>
        <a:lstStyle/>
        <a:p>
          <a:endParaRPr lang="en-US"/>
        </a:p>
      </dgm:t>
    </dgm:pt>
    <dgm:pt modelId="{5369155D-7937-3341-8189-6159BCD2FCA7}">
      <dgm:prSet custT="1"/>
      <dgm:spPr>
        <a:solidFill>
          <a:schemeClr val="accent5">
            <a:lumMod val="75000"/>
          </a:schemeClr>
        </a:solidFill>
        <a:ln>
          <a:solidFill>
            <a:schemeClr val="accent3">
              <a:lumMod val="50000"/>
            </a:schemeClr>
          </a:solidFill>
        </a:ln>
      </dgm:spPr>
      <dgm:t>
        <a:bodyPr/>
        <a:lstStyle/>
        <a:p>
          <a:pPr rtl="0"/>
          <a:r>
            <a:rPr lang="en-US" sz="1200">
              <a:solidFill>
                <a:schemeClr val="bg1"/>
              </a:solidFill>
            </a:rPr>
            <a:t>A key motivation for opting for a private cloud is security</a:t>
          </a:r>
        </a:p>
      </dgm:t>
    </dgm:pt>
    <dgm:pt modelId="{D7EEE98F-5C85-1045-83A6-E8CEE19AF797}" type="parTrans" cxnId="{5849BB8D-2A66-A547-8FA7-78975626AC52}">
      <dgm:prSet/>
      <dgm:spPr/>
      <dgm:t>
        <a:bodyPr/>
        <a:lstStyle/>
        <a:p>
          <a:endParaRPr lang="en-US"/>
        </a:p>
      </dgm:t>
    </dgm:pt>
    <dgm:pt modelId="{BE96AFF0-92C1-E943-83E9-4565BEB75CC9}" type="sibTrans" cxnId="{5849BB8D-2A66-A547-8FA7-78975626AC52}">
      <dgm:prSet/>
      <dgm:spPr/>
      <dgm:t>
        <a:bodyPr/>
        <a:lstStyle/>
        <a:p>
          <a:endParaRPr lang="en-US"/>
        </a:p>
      </dgm:t>
    </dgm:pt>
    <dgm:pt modelId="{FE3F31F1-E174-624E-815C-4FD2176D7AE1}">
      <dgm:prSet custT="1"/>
      <dgm:spPr>
        <a:solidFill>
          <a:schemeClr val="accent3">
            <a:lumMod val="75000"/>
          </a:schemeClr>
        </a:solidFill>
        <a:ln>
          <a:solidFill>
            <a:schemeClr val="accent3">
              <a:lumMod val="50000"/>
            </a:schemeClr>
          </a:solidFill>
        </a:ln>
      </dgm:spPr>
      <dgm:t>
        <a:bodyPr/>
        <a:lstStyle/>
        <a:p>
          <a:pPr rtl="0"/>
          <a:r>
            <a:rPr lang="en-US" sz="1200" dirty="0">
              <a:solidFill>
                <a:schemeClr val="bg1"/>
              </a:solidFill>
            </a:rPr>
            <a:t>Other benefits include easy resource sharing and rapid deployment to organizational entities</a:t>
          </a:r>
        </a:p>
      </dgm:t>
    </dgm:pt>
    <dgm:pt modelId="{E145BD4E-EB1E-8A47-8281-BFB2D19F53C6}" type="parTrans" cxnId="{A5460445-44D4-3340-9FD5-787A30D7099F}">
      <dgm:prSet/>
      <dgm:spPr/>
      <dgm:t>
        <a:bodyPr/>
        <a:lstStyle/>
        <a:p>
          <a:endParaRPr lang="en-US"/>
        </a:p>
      </dgm:t>
    </dgm:pt>
    <dgm:pt modelId="{B7E4B43C-691D-4140-A2D6-0588333AC328}" type="sibTrans" cxnId="{A5460445-44D4-3340-9FD5-787A30D7099F}">
      <dgm:prSet/>
      <dgm:spPr/>
      <dgm:t>
        <a:bodyPr/>
        <a:lstStyle/>
        <a:p>
          <a:endParaRPr lang="en-US"/>
        </a:p>
      </dgm:t>
    </dgm:pt>
    <dgm:pt modelId="{8A736514-5E96-3C4B-BAEC-76EB0757A9AB}" type="pres">
      <dgm:prSet presAssocID="{654EA22D-A2A3-4040-BE7B-32E6710E99D2}" presName="Name0" presStyleCnt="0">
        <dgm:presLayoutVars>
          <dgm:chMax val="7"/>
          <dgm:chPref val="7"/>
          <dgm:dir/>
        </dgm:presLayoutVars>
      </dgm:prSet>
      <dgm:spPr/>
    </dgm:pt>
    <dgm:pt modelId="{DCD11CCF-A716-7449-A1AD-8425FAAC9C95}" type="pres">
      <dgm:prSet presAssocID="{654EA22D-A2A3-4040-BE7B-32E6710E99D2}" presName="Name1" presStyleCnt="0"/>
      <dgm:spPr/>
    </dgm:pt>
    <dgm:pt modelId="{42AF3FDA-21D8-774D-BD9D-DCD4D34913B8}" type="pres">
      <dgm:prSet presAssocID="{654EA22D-A2A3-4040-BE7B-32E6710E99D2}" presName="cycle" presStyleCnt="0"/>
      <dgm:spPr/>
    </dgm:pt>
    <dgm:pt modelId="{FEA198F1-575D-5543-907A-E3142E822AE2}" type="pres">
      <dgm:prSet presAssocID="{654EA22D-A2A3-4040-BE7B-32E6710E99D2}" presName="srcNode" presStyleLbl="node1" presStyleIdx="0" presStyleCnt="7"/>
      <dgm:spPr/>
    </dgm:pt>
    <dgm:pt modelId="{8D07F5AB-8580-F64D-9BD0-718E853BA993}" type="pres">
      <dgm:prSet presAssocID="{654EA22D-A2A3-4040-BE7B-32E6710E99D2}" presName="conn" presStyleLbl="parChTrans1D2" presStyleIdx="0" presStyleCnt="1"/>
      <dgm:spPr/>
    </dgm:pt>
    <dgm:pt modelId="{7A9917BC-843D-7443-A56E-9A3C5F9823A6}" type="pres">
      <dgm:prSet presAssocID="{654EA22D-A2A3-4040-BE7B-32E6710E99D2}" presName="extraNode" presStyleLbl="node1" presStyleIdx="0" presStyleCnt="7"/>
      <dgm:spPr/>
    </dgm:pt>
    <dgm:pt modelId="{40B9FA8D-9287-4C41-9D1B-01C6B091BB91}" type="pres">
      <dgm:prSet presAssocID="{654EA22D-A2A3-4040-BE7B-32E6710E99D2}" presName="dstNode" presStyleLbl="node1" presStyleIdx="0" presStyleCnt="7"/>
      <dgm:spPr/>
    </dgm:pt>
    <dgm:pt modelId="{DF0E217F-C59C-0145-A11C-76659BD52597}" type="pres">
      <dgm:prSet presAssocID="{521ABDA9-E7B8-9F40-984A-D07138A628D5}" presName="text_1" presStyleLbl="node1" presStyleIdx="0" presStyleCnt="7" custScaleY="118957">
        <dgm:presLayoutVars>
          <dgm:bulletEnabled val="1"/>
        </dgm:presLayoutVars>
      </dgm:prSet>
      <dgm:spPr/>
    </dgm:pt>
    <dgm:pt modelId="{7BE93F8C-F614-A648-AB56-9D3EB77006D9}" type="pres">
      <dgm:prSet presAssocID="{521ABDA9-E7B8-9F40-984A-D07138A628D5}" presName="accent_1" presStyleCnt="0"/>
      <dgm:spPr/>
    </dgm:pt>
    <dgm:pt modelId="{99823A4E-A7F0-4D4E-9B50-5474597EDA80}" type="pres">
      <dgm:prSet presAssocID="{521ABDA9-E7B8-9F40-984A-D07138A628D5}" presName="accentRepeatNode" presStyleLbl="solidFgAcc1" presStyleIdx="0" presStyleCnt="7"/>
      <dgm:spPr>
        <a:ln>
          <a:solidFill>
            <a:schemeClr val="accent3">
              <a:lumMod val="50000"/>
            </a:schemeClr>
          </a:solidFill>
        </a:ln>
      </dgm:spPr>
    </dgm:pt>
    <dgm:pt modelId="{CDD64F03-F2F4-EB4B-BA29-96DF5FC673DA}" type="pres">
      <dgm:prSet presAssocID="{AB95CAD6-4071-7649-B65B-6A00F775866E}" presName="text_2" presStyleLbl="node1" presStyleIdx="1" presStyleCnt="7" custScaleY="118957">
        <dgm:presLayoutVars>
          <dgm:bulletEnabled val="1"/>
        </dgm:presLayoutVars>
      </dgm:prSet>
      <dgm:spPr/>
    </dgm:pt>
    <dgm:pt modelId="{EFB143B1-A2E5-DC43-AD9B-27424E9BA113}" type="pres">
      <dgm:prSet presAssocID="{AB95CAD6-4071-7649-B65B-6A00F775866E}" presName="accent_2" presStyleCnt="0"/>
      <dgm:spPr/>
    </dgm:pt>
    <dgm:pt modelId="{C917C496-719B-334D-8BD3-FF4A0217149E}" type="pres">
      <dgm:prSet presAssocID="{AB95CAD6-4071-7649-B65B-6A00F775866E}" presName="accentRepeatNode" presStyleLbl="solidFgAcc1" presStyleIdx="1" presStyleCnt="7"/>
      <dgm:spPr>
        <a:ln>
          <a:solidFill>
            <a:schemeClr val="accent5">
              <a:lumMod val="50000"/>
            </a:schemeClr>
          </a:solidFill>
        </a:ln>
      </dgm:spPr>
    </dgm:pt>
    <dgm:pt modelId="{99DC885A-D074-644B-9EB6-79F451B3FCDD}" type="pres">
      <dgm:prSet presAssocID="{3CEFACDA-1209-EE46-A383-4165D208EF02}" presName="text_3" presStyleLbl="node1" presStyleIdx="2" presStyleCnt="7" custScaleY="118957">
        <dgm:presLayoutVars>
          <dgm:bulletEnabled val="1"/>
        </dgm:presLayoutVars>
      </dgm:prSet>
      <dgm:spPr/>
    </dgm:pt>
    <dgm:pt modelId="{510A0CB5-724F-DE40-A88B-3F52BA14CF86}" type="pres">
      <dgm:prSet presAssocID="{3CEFACDA-1209-EE46-A383-4165D208EF02}" presName="accent_3" presStyleCnt="0"/>
      <dgm:spPr/>
    </dgm:pt>
    <dgm:pt modelId="{FAEAAF1A-9374-0040-A892-074F1B7B6AA3}" type="pres">
      <dgm:prSet presAssocID="{3CEFACDA-1209-EE46-A383-4165D208EF02}" presName="accentRepeatNode" presStyleLbl="solidFgAcc1" presStyleIdx="2" presStyleCnt="7"/>
      <dgm:spPr>
        <a:ln>
          <a:solidFill>
            <a:schemeClr val="accent3">
              <a:lumMod val="50000"/>
            </a:schemeClr>
          </a:solidFill>
        </a:ln>
      </dgm:spPr>
    </dgm:pt>
    <dgm:pt modelId="{1C0DCBA4-A6F2-6B47-AFB4-386E03C76524}" type="pres">
      <dgm:prSet presAssocID="{8AAFC4FF-B54A-8E4D-90BD-D1FCBEDC7607}" presName="text_4" presStyleLbl="node1" presStyleIdx="3" presStyleCnt="7" custScaleY="118957">
        <dgm:presLayoutVars>
          <dgm:bulletEnabled val="1"/>
        </dgm:presLayoutVars>
      </dgm:prSet>
      <dgm:spPr/>
    </dgm:pt>
    <dgm:pt modelId="{17AED640-01A6-A64D-A9E9-E182CB02C2CA}" type="pres">
      <dgm:prSet presAssocID="{8AAFC4FF-B54A-8E4D-90BD-D1FCBEDC7607}" presName="accent_4" presStyleCnt="0"/>
      <dgm:spPr/>
    </dgm:pt>
    <dgm:pt modelId="{7D7DB488-B6E6-1842-82E9-9FD05468299C}" type="pres">
      <dgm:prSet presAssocID="{8AAFC4FF-B54A-8E4D-90BD-D1FCBEDC7607}" presName="accentRepeatNode" presStyleLbl="solidFgAcc1" presStyleIdx="3" presStyleCnt="7"/>
      <dgm:spPr>
        <a:ln>
          <a:solidFill>
            <a:schemeClr val="accent5">
              <a:lumMod val="50000"/>
            </a:schemeClr>
          </a:solidFill>
        </a:ln>
      </dgm:spPr>
    </dgm:pt>
    <dgm:pt modelId="{E1178FA2-409B-6548-AA51-11DB3C0AD185}" type="pres">
      <dgm:prSet presAssocID="{B6BA8E33-9296-A14D-84A2-63B5D1D03FF6}" presName="text_5" presStyleLbl="node1" presStyleIdx="4" presStyleCnt="7" custScaleY="118957">
        <dgm:presLayoutVars>
          <dgm:bulletEnabled val="1"/>
        </dgm:presLayoutVars>
      </dgm:prSet>
      <dgm:spPr/>
    </dgm:pt>
    <dgm:pt modelId="{F384ED54-CD17-1844-A13B-B4E7C0F4B87C}" type="pres">
      <dgm:prSet presAssocID="{B6BA8E33-9296-A14D-84A2-63B5D1D03FF6}" presName="accent_5" presStyleCnt="0"/>
      <dgm:spPr/>
    </dgm:pt>
    <dgm:pt modelId="{29F9AD3C-0963-6B4B-A7FD-8607C861F655}" type="pres">
      <dgm:prSet presAssocID="{B6BA8E33-9296-A14D-84A2-63B5D1D03FF6}" presName="accentRepeatNode" presStyleLbl="solidFgAcc1" presStyleIdx="4" presStyleCnt="7"/>
      <dgm:spPr>
        <a:ln>
          <a:solidFill>
            <a:schemeClr val="accent3">
              <a:lumMod val="50000"/>
            </a:schemeClr>
          </a:solidFill>
        </a:ln>
      </dgm:spPr>
    </dgm:pt>
    <dgm:pt modelId="{5552A845-A47E-A24E-91B8-DC6E9921E1F8}" type="pres">
      <dgm:prSet presAssocID="{5369155D-7937-3341-8189-6159BCD2FCA7}" presName="text_6" presStyleLbl="node1" presStyleIdx="5" presStyleCnt="7" custScaleY="118957">
        <dgm:presLayoutVars>
          <dgm:bulletEnabled val="1"/>
        </dgm:presLayoutVars>
      </dgm:prSet>
      <dgm:spPr/>
    </dgm:pt>
    <dgm:pt modelId="{937584D1-A8C8-6B48-B1F0-1A3CFDA0B8EA}" type="pres">
      <dgm:prSet presAssocID="{5369155D-7937-3341-8189-6159BCD2FCA7}" presName="accent_6" presStyleCnt="0"/>
      <dgm:spPr/>
    </dgm:pt>
    <dgm:pt modelId="{3C01D4E9-D380-DD4C-9CE0-E8A1F73D385D}" type="pres">
      <dgm:prSet presAssocID="{5369155D-7937-3341-8189-6159BCD2FCA7}" presName="accentRepeatNode" presStyleLbl="solidFgAcc1" presStyleIdx="5" presStyleCnt="7"/>
      <dgm:spPr>
        <a:ln>
          <a:solidFill>
            <a:schemeClr val="accent5">
              <a:lumMod val="50000"/>
            </a:schemeClr>
          </a:solidFill>
        </a:ln>
      </dgm:spPr>
    </dgm:pt>
    <dgm:pt modelId="{990192F8-8046-F646-BF5A-1A65D2A2C8D0}" type="pres">
      <dgm:prSet presAssocID="{FE3F31F1-E174-624E-815C-4FD2176D7AE1}" presName="text_7" presStyleLbl="node1" presStyleIdx="6" presStyleCnt="7" custScaleY="118957">
        <dgm:presLayoutVars>
          <dgm:bulletEnabled val="1"/>
        </dgm:presLayoutVars>
      </dgm:prSet>
      <dgm:spPr/>
    </dgm:pt>
    <dgm:pt modelId="{A8981243-5EEF-3545-926D-786AAD8BBEE2}" type="pres">
      <dgm:prSet presAssocID="{FE3F31F1-E174-624E-815C-4FD2176D7AE1}" presName="accent_7" presStyleCnt="0"/>
      <dgm:spPr/>
    </dgm:pt>
    <dgm:pt modelId="{47C666F9-4C73-F045-A627-CEE7DA5C7B7E}" type="pres">
      <dgm:prSet presAssocID="{FE3F31F1-E174-624E-815C-4FD2176D7AE1}" presName="accentRepeatNode" presStyleLbl="solidFgAcc1" presStyleIdx="6" presStyleCnt="7"/>
      <dgm:spPr>
        <a:ln>
          <a:solidFill>
            <a:schemeClr val="accent3">
              <a:lumMod val="50000"/>
            </a:schemeClr>
          </a:solidFill>
        </a:ln>
      </dgm:spPr>
    </dgm:pt>
  </dgm:ptLst>
  <dgm:cxnLst>
    <dgm:cxn modelId="{11C6CF29-E46E-3643-9ECF-3BB8AF4477FA}" srcId="{654EA22D-A2A3-4040-BE7B-32E6710E99D2}" destId="{3CEFACDA-1209-EE46-A383-4165D208EF02}" srcOrd="2" destOrd="0" parTransId="{FB8EE04B-B573-6047-A5CC-FC75512DF6D9}" sibTransId="{6782C10E-99B3-7640-B44E-E8587691B2AC}"/>
    <dgm:cxn modelId="{6F69AB3D-D349-4D42-821E-98497E09E77E}" type="presOf" srcId="{521ABDA9-E7B8-9F40-984A-D07138A628D5}" destId="{DF0E217F-C59C-0145-A11C-76659BD52597}" srcOrd="0" destOrd="0" presId="urn:microsoft.com/office/officeart/2008/layout/VerticalCurvedList"/>
    <dgm:cxn modelId="{CE119B3F-6E7C-064F-A9EC-F147433B8D24}" type="presOf" srcId="{B6BA8E33-9296-A14D-84A2-63B5D1D03FF6}" destId="{E1178FA2-409B-6548-AA51-11DB3C0AD185}" srcOrd="0" destOrd="0" presId="urn:microsoft.com/office/officeart/2008/layout/VerticalCurvedList"/>
    <dgm:cxn modelId="{A5460445-44D4-3340-9FD5-787A30D7099F}" srcId="{654EA22D-A2A3-4040-BE7B-32E6710E99D2}" destId="{FE3F31F1-E174-624E-815C-4FD2176D7AE1}" srcOrd="6" destOrd="0" parTransId="{E145BD4E-EB1E-8A47-8281-BFB2D19F53C6}" sibTransId="{B7E4B43C-691D-4140-A2D6-0588333AC328}"/>
    <dgm:cxn modelId="{AEC3E246-113A-AA40-A203-064F6B23D0BF}" srcId="{654EA22D-A2A3-4040-BE7B-32E6710E99D2}" destId="{AB95CAD6-4071-7649-B65B-6A00F775866E}" srcOrd="1" destOrd="0" parTransId="{C3410B47-5E58-1A42-99B6-432FF895E034}" sibTransId="{314A236A-476F-9646-B86B-71460A6C9D62}"/>
    <dgm:cxn modelId="{9DFC864D-F116-8240-88D5-82970BB36EFD}" srcId="{654EA22D-A2A3-4040-BE7B-32E6710E99D2}" destId="{521ABDA9-E7B8-9F40-984A-D07138A628D5}" srcOrd="0" destOrd="0" parTransId="{F17A1D0C-FBE0-1D40-9621-C5D6E003BD5B}" sibTransId="{FACF125C-3098-4046-94D8-B0BE80F3852F}"/>
    <dgm:cxn modelId="{5C70E36E-2FFA-6F43-ACDB-E4B30F1E5D18}" type="presOf" srcId="{FE3F31F1-E174-624E-815C-4FD2176D7AE1}" destId="{990192F8-8046-F646-BF5A-1A65D2A2C8D0}" srcOrd="0" destOrd="0" presId="urn:microsoft.com/office/officeart/2008/layout/VerticalCurvedList"/>
    <dgm:cxn modelId="{C5CEE350-5EEB-B848-A78B-F61C3CCBEEED}" type="presOf" srcId="{3CEFACDA-1209-EE46-A383-4165D208EF02}" destId="{99DC885A-D074-644B-9EB6-79F451B3FCDD}" srcOrd="0" destOrd="0" presId="urn:microsoft.com/office/officeart/2008/layout/VerticalCurvedList"/>
    <dgm:cxn modelId="{5849BB8D-2A66-A547-8FA7-78975626AC52}" srcId="{654EA22D-A2A3-4040-BE7B-32E6710E99D2}" destId="{5369155D-7937-3341-8189-6159BCD2FCA7}" srcOrd="5" destOrd="0" parTransId="{D7EEE98F-5C85-1045-83A6-E8CEE19AF797}" sibTransId="{BE96AFF0-92C1-E943-83E9-4565BEB75CC9}"/>
    <dgm:cxn modelId="{975E738F-DD12-8A4F-BC30-30694DA55641}" srcId="{654EA22D-A2A3-4040-BE7B-32E6710E99D2}" destId="{B6BA8E33-9296-A14D-84A2-63B5D1D03FF6}" srcOrd="4" destOrd="0" parTransId="{82AADEAA-82B2-344F-BDB8-36FF9DA27641}" sibTransId="{20214CB1-DC2D-814B-957E-A37735895760}"/>
    <dgm:cxn modelId="{15891BA0-E346-5F41-97CD-502B65FF4EFC}" srcId="{654EA22D-A2A3-4040-BE7B-32E6710E99D2}" destId="{8AAFC4FF-B54A-8E4D-90BD-D1FCBEDC7607}" srcOrd="3" destOrd="0" parTransId="{8846FF8F-12E5-994E-96C5-48992F2E9B80}" sibTransId="{AB781BC4-67CE-FE4B-8A76-88DE38303EA1}"/>
    <dgm:cxn modelId="{DED6C6AB-51A3-584E-B280-85FCDD72D3DF}" type="presOf" srcId="{AB95CAD6-4071-7649-B65B-6A00F775866E}" destId="{CDD64F03-F2F4-EB4B-BA29-96DF5FC673DA}" srcOrd="0" destOrd="0" presId="urn:microsoft.com/office/officeart/2008/layout/VerticalCurvedList"/>
    <dgm:cxn modelId="{A8F988C7-4BDC-AF41-A01E-60E3359B646D}" type="presOf" srcId="{654EA22D-A2A3-4040-BE7B-32E6710E99D2}" destId="{8A736514-5E96-3C4B-BAEC-76EB0757A9AB}" srcOrd="0" destOrd="0" presId="urn:microsoft.com/office/officeart/2008/layout/VerticalCurvedList"/>
    <dgm:cxn modelId="{0A4952DC-800C-E242-BE4A-E9086E634FDC}" type="presOf" srcId="{8AAFC4FF-B54A-8E4D-90BD-D1FCBEDC7607}" destId="{1C0DCBA4-A6F2-6B47-AFB4-386E03C76524}" srcOrd="0" destOrd="0" presId="urn:microsoft.com/office/officeart/2008/layout/VerticalCurvedList"/>
    <dgm:cxn modelId="{EE7C44F6-E1CE-E84B-86F5-81615E128FCB}" type="presOf" srcId="{5369155D-7937-3341-8189-6159BCD2FCA7}" destId="{5552A845-A47E-A24E-91B8-DC6E9921E1F8}" srcOrd="0" destOrd="0" presId="urn:microsoft.com/office/officeart/2008/layout/VerticalCurvedList"/>
    <dgm:cxn modelId="{8BAF29FD-B6FA-E345-9F5C-C12581AFFEAA}" type="presOf" srcId="{FACF125C-3098-4046-94D8-B0BE80F3852F}" destId="{8D07F5AB-8580-F64D-9BD0-718E853BA993}" srcOrd="0" destOrd="0" presId="urn:microsoft.com/office/officeart/2008/layout/VerticalCurvedList"/>
    <dgm:cxn modelId="{436105D8-40FA-FA40-80D6-908ACF68AB99}" type="presParOf" srcId="{8A736514-5E96-3C4B-BAEC-76EB0757A9AB}" destId="{DCD11CCF-A716-7449-A1AD-8425FAAC9C95}" srcOrd="0" destOrd="0" presId="urn:microsoft.com/office/officeart/2008/layout/VerticalCurvedList"/>
    <dgm:cxn modelId="{BA5A09FA-D499-234B-B1BB-23328F7EE196}" type="presParOf" srcId="{DCD11CCF-A716-7449-A1AD-8425FAAC9C95}" destId="{42AF3FDA-21D8-774D-BD9D-DCD4D34913B8}" srcOrd="0" destOrd="0" presId="urn:microsoft.com/office/officeart/2008/layout/VerticalCurvedList"/>
    <dgm:cxn modelId="{9BCC44C0-0889-D646-80B7-FBD68F96853E}" type="presParOf" srcId="{42AF3FDA-21D8-774D-BD9D-DCD4D34913B8}" destId="{FEA198F1-575D-5543-907A-E3142E822AE2}" srcOrd="0" destOrd="0" presId="urn:microsoft.com/office/officeart/2008/layout/VerticalCurvedList"/>
    <dgm:cxn modelId="{6B56B668-8DDD-4D44-ABB8-DCC213B599AD}" type="presParOf" srcId="{42AF3FDA-21D8-774D-BD9D-DCD4D34913B8}" destId="{8D07F5AB-8580-F64D-9BD0-718E853BA993}" srcOrd="1" destOrd="0" presId="urn:microsoft.com/office/officeart/2008/layout/VerticalCurvedList"/>
    <dgm:cxn modelId="{5E573BB0-9F46-2C48-9CE7-8A9BCE1FC1D9}" type="presParOf" srcId="{42AF3FDA-21D8-774D-BD9D-DCD4D34913B8}" destId="{7A9917BC-843D-7443-A56E-9A3C5F9823A6}" srcOrd="2" destOrd="0" presId="urn:microsoft.com/office/officeart/2008/layout/VerticalCurvedList"/>
    <dgm:cxn modelId="{AF373927-53EE-3344-A638-CCBBD81692A9}" type="presParOf" srcId="{42AF3FDA-21D8-774D-BD9D-DCD4D34913B8}" destId="{40B9FA8D-9287-4C41-9D1B-01C6B091BB91}" srcOrd="3" destOrd="0" presId="urn:microsoft.com/office/officeart/2008/layout/VerticalCurvedList"/>
    <dgm:cxn modelId="{91E0B69B-8062-5D40-A8CC-CDE773E1447A}" type="presParOf" srcId="{DCD11CCF-A716-7449-A1AD-8425FAAC9C95}" destId="{DF0E217F-C59C-0145-A11C-76659BD52597}" srcOrd="1" destOrd="0" presId="urn:microsoft.com/office/officeart/2008/layout/VerticalCurvedList"/>
    <dgm:cxn modelId="{3969E241-1109-BE45-AB20-551482D4337A}" type="presParOf" srcId="{DCD11CCF-A716-7449-A1AD-8425FAAC9C95}" destId="{7BE93F8C-F614-A648-AB56-9D3EB77006D9}" srcOrd="2" destOrd="0" presId="urn:microsoft.com/office/officeart/2008/layout/VerticalCurvedList"/>
    <dgm:cxn modelId="{75D36F6C-91D9-6F4F-AC93-314B75888C79}" type="presParOf" srcId="{7BE93F8C-F614-A648-AB56-9D3EB77006D9}" destId="{99823A4E-A7F0-4D4E-9B50-5474597EDA80}" srcOrd="0" destOrd="0" presId="urn:microsoft.com/office/officeart/2008/layout/VerticalCurvedList"/>
    <dgm:cxn modelId="{73AB0B25-4C8F-C34A-853E-762138117F2F}" type="presParOf" srcId="{DCD11CCF-A716-7449-A1AD-8425FAAC9C95}" destId="{CDD64F03-F2F4-EB4B-BA29-96DF5FC673DA}" srcOrd="3" destOrd="0" presId="urn:microsoft.com/office/officeart/2008/layout/VerticalCurvedList"/>
    <dgm:cxn modelId="{FB099ACF-28F6-B64A-97EF-114EE935B318}" type="presParOf" srcId="{DCD11CCF-A716-7449-A1AD-8425FAAC9C95}" destId="{EFB143B1-A2E5-DC43-AD9B-27424E9BA113}" srcOrd="4" destOrd="0" presId="urn:microsoft.com/office/officeart/2008/layout/VerticalCurvedList"/>
    <dgm:cxn modelId="{4032713A-2C76-E34B-A5FB-9528BA1D0804}" type="presParOf" srcId="{EFB143B1-A2E5-DC43-AD9B-27424E9BA113}" destId="{C917C496-719B-334D-8BD3-FF4A0217149E}" srcOrd="0" destOrd="0" presId="urn:microsoft.com/office/officeart/2008/layout/VerticalCurvedList"/>
    <dgm:cxn modelId="{92D3AE3F-6B86-5F4C-8750-1F702B540387}" type="presParOf" srcId="{DCD11CCF-A716-7449-A1AD-8425FAAC9C95}" destId="{99DC885A-D074-644B-9EB6-79F451B3FCDD}" srcOrd="5" destOrd="0" presId="urn:microsoft.com/office/officeart/2008/layout/VerticalCurvedList"/>
    <dgm:cxn modelId="{216B1285-9AAE-4240-8164-84ED772F1CAB}" type="presParOf" srcId="{DCD11CCF-A716-7449-A1AD-8425FAAC9C95}" destId="{510A0CB5-724F-DE40-A88B-3F52BA14CF86}" srcOrd="6" destOrd="0" presId="urn:microsoft.com/office/officeart/2008/layout/VerticalCurvedList"/>
    <dgm:cxn modelId="{F164DB24-BEDF-0C45-9F40-D4A3A63E5002}" type="presParOf" srcId="{510A0CB5-724F-DE40-A88B-3F52BA14CF86}" destId="{FAEAAF1A-9374-0040-A892-074F1B7B6AA3}" srcOrd="0" destOrd="0" presId="urn:microsoft.com/office/officeart/2008/layout/VerticalCurvedList"/>
    <dgm:cxn modelId="{A91E612E-8AE0-1447-8683-E3C23AA44A2C}" type="presParOf" srcId="{DCD11CCF-A716-7449-A1AD-8425FAAC9C95}" destId="{1C0DCBA4-A6F2-6B47-AFB4-386E03C76524}" srcOrd="7" destOrd="0" presId="urn:microsoft.com/office/officeart/2008/layout/VerticalCurvedList"/>
    <dgm:cxn modelId="{6A0E53E5-6830-2D45-8857-F6158845F143}" type="presParOf" srcId="{DCD11CCF-A716-7449-A1AD-8425FAAC9C95}" destId="{17AED640-01A6-A64D-A9E9-E182CB02C2CA}" srcOrd="8" destOrd="0" presId="urn:microsoft.com/office/officeart/2008/layout/VerticalCurvedList"/>
    <dgm:cxn modelId="{E76EDDC3-4253-B548-8C40-87ED7C8562DA}" type="presParOf" srcId="{17AED640-01A6-A64D-A9E9-E182CB02C2CA}" destId="{7D7DB488-B6E6-1842-82E9-9FD05468299C}" srcOrd="0" destOrd="0" presId="urn:microsoft.com/office/officeart/2008/layout/VerticalCurvedList"/>
    <dgm:cxn modelId="{DEFBBA64-8BC8-944A-B8BF-C87DE50FE6E2}" type="presParOf" srcId="{DCD11CCF-A716-7449-A1AD-8425FAAC9C95}" destId="{E1178FA2-409B-6548-AA51-11DB3C0AD185}" srcOrd="9" destOrd="0" presId="urn:microsoft.com/office/officeart/2008/layout/VerticalCurvedList"/>
    <dgm:cxn modelId="{8D6F178F-5653-0E4C-89F3-59566E879218}" type="presParOf" srcId="{DCD11CCF-A716-7449-A1AD-8425FAAC9C95}" destId="{F384ED54-CD17-1844-A13B-B4E7C0F4B87C}" srcOrd="10" destOrd="0" presId="urn:microsoft.com/office/officeart/2008/layout/VerticalCurvedList"/>
    <dgm:cxn modelId="{0F46602E-03C5-B143-8C5A-89BBBFE14859}" type="presParOf" srcId="{F384ED54-CD17-1844-A13B-B4E7C0F4B87C}" destId="{29F9AD3C-0963-6B4B-A7FD-8607C861F655}" srcOrd="0" destOrd="0" presId="urn:microsoft.com/office/officeart/2008/layout/VerticalCurvedList"/>
    <dgm:cxn modelId="{39D18B0B-5CD3-374E-AAC3-C8FF49A5232F}" type="presParOf" srcId="{DCD11CCF-A716-7449-A1AD-8425FAAC9C95}" destId="{5552A845-A47E-A24E-91B8-DC6E9921E1F8}" srcOrd="11" destOrd="0" presId="urn:microsoft.com/office/officeart/2008/layout/VerticalCurvedList"/>
    <dgm:cxn modelId="{95624A42-A3A8-F249-B5BA-E942BF76F0B3}" type="presParOf" srcId="{DCD11CCF-A716-7449-A1AD-8425FAAC9C95}" destId="{937584D1-A8C8-6B48-B1F0-1A3CFDA0B8EA}" srcOrd="12" destOrd="0" presId="urn:microsoft.com/office/officeart/2008/layout/VerticalCurvedList"/>
    <dgm:cxn modelId="{56BB3CE5-1D8B-5A40-A241-6668CB6B7FF1}" type="presParOf" srcId="{937584D1-A8C8-6B48-B1F0-1A3CFDA0B8EA}" destId="{3C01D4E9-D380-DD4C-9CE0-E8A1F73D385D}" srcOrd="0" destOrd="0" presId="urn:microsoft.com/office/officeart/2008/layout/VerticalCurvedList"/>
    <dgm:cxn modelId="{6208220F-A09D-864A-AF23-086D62F083E5}" type="presParOf" srcId="{DCD11CCF-A716-7449-A1AD-8425FAAC9C95}" destId="{990192F8-8046-F646-BF5A-1A65D2A2C8D0}" srcOrd="13" destOrd="0" presId="urn:microsoft.com/office/officeart/2008/layout/VerticalCurvedList"/>
    <dgm:cxn modelId="{03A3D447-1DF7-4146-80E0-760872B3B2B1}" type="presParOf" srcId="{DCD11CCF-A716-7449-A1AD-8425FAAC9C95}" destId="{A8981243-5EEF-3545-926D-786AAD8BBEE2}" srcOrd="14" destOrd="0" presId="urn:microsoft.com/office/officeart/2008/layout/VerticalCurvedList"/>
    <dgm:cxn modelId="{B5A7A19B-251B-5A4D-9FA8-82C8E802AEC6}" type="presParOf" srcId="{A8981243-5EEF-3545-926D-786AAD8BBEE2}" destId="{47C666F9-4C73-F045-A627-CEE7DA5C7B7E}"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CB6C6F0-DFD8-C341-AD6F-8546C8031E0F}" type="doc">
      <dgm:prSet loTypeId="urn:microsoft.com/office/officeart/2005/8/layout/target3" loCatId="relationship" qsTypeId="urn:microsoft.com/office/officeart/2005/8/quickstyle/simple4" qsCatId="simple" csTypeId="urn:microsoft.com/office/officeart/2005/8/colors/accent1_2" csCatId="accent1" phldr="1"/>
      <dgm:spPr/>
      <dgm:t>
        <a:bodyPr/>
        <a:lstStyle/>
        <a:p>
          <a:endParaRPr lang="en-US"/>
        </a:p>
      </dgm:t>
    </dgm:pt>
    <dgm:pt modelId="{F5CB13E1-BEE4-AF46-B8F6-3BA22321BBA4}">
      <dgm:prSet/>
      <dgm:spPr>
        <a:ln>
          <a:solidFill>
            <a:schemeClr val="accent3">
              <a:lumMod val="50000"/>
            </a:schemeClr>
          </a:solidFill>
        </a:ln>
      </dgm:spPr>
      <dgm:t>
        <a:bodyPr/>
        <a:lstStyle/>
        <a:p>
          <a:pPr rtl="0"/>
          <a:r>
            <a:rPr lang="en-US" dirty="0"/>
            <a:t>A community cloud shares characteristics of private and public clouds</a:t>
          </a:r>
        </a:p>
      </dgm:t>
    </dgm:pt>
    <dgm:pt modelId="{0C825692-8BF6-6545-A603-D851C2707652}" type="parTrans" cxnId="{5B61A3AB-FBB0-1B42-8926-F177CECCF279}">
      <dgm:prSet/>
      <dgm:spPr/>
      <dgm:t>
        <a:bodyPr/>
        <a:lstStyle/>
        <a:p>
          <a:endParaRPr lang="en-US"/>
        </a:p>
      </dgm:t>
    </dgm:pt>
    <dgm:pt modelId="{8AEC2193-B01B-474C-A98E-DA09955E6EA6}" type="sibTrans" cxnId="{5B61A3AB-FBB0-1B42-8926-F177CECCF279}">
      <dgm:prSet/>
      <dgm:spPr/>
      <dgm:t>
        <a:bodyPr/>
        <a:lstStyle/>
        <a:p>
          <a:endParaRPr lang="en-US"/>
        </a:p>
      </dgm:t>
    </dgm:pt>
    <dgm:pt modelId="{10D2ED29-C382-664F-9EA3-3AB67E36DD2F}">
      <dgm:prSet/>
      <dgm:spPr/>
      <dgm:t>
        <a:bodyPr/>
        <a:lstStyle/>
        <a:p>
          <a:pPr rtl="0"/>
          <a:r>
            <a:rPr lang="en-US" dirty="0"/>
            <a:t>Has restricted access like a private cloud</a:t>
          </a:r>
        </a:p>
      </dgm:t>
    </dgm:pt>
    <dgm:pt modelId="{90E244C9-6536-5747-9195-0FB2424C80F0}" type="parTrans" cxnId="{BBE6B532-5236-D940-B2D3-D2E8498081D9}">
      <dgm:prSet/>
      <dgm:spPr/>
      <dgm:t>
        <a:bodyPr/>
        <a:lstStyle/>
        <a:p>
          <a:endParaRPr lang="en-US"/>
        </a:p>
      </dgm:t>
    </dgm:pt>
    <dgm:pt modelId="{EACE6468-0579-7C46-BDF7-0A5783A03892}" type="sibTrans" cxnId="{BBE6B532-5236-D940-B2D3-D2E8498081D9}">
      <dgm:prSet/>
      <dgm:spPr/>
      <dgm:t>
        <a:bodyPr/>
        <a:lstStyle/>
        <a:p>
          <a:endParaRPr lang="en-US"/>
        </a:p>
      </dgm:t>
    </dgm:pt>
    <dgm:pt modelId="{2B3BD1FC-4910-064C-9AAE-6557D45915A9}">
      <dgm:prSet/>
      <dgm:spPr/>
      <dgm:t>
        <a:bodyPr/>
        <a:lstStyle/>
        <a:p>
          <a:pPr rtl="0"/>
          <a:r>
            <a:rPr lang="en-US" dirty="0"/>
            <a:t>The cloud resources are shared among a number of independent organizations like a public cloud</a:t>
          </a:r>
        </a:p>
      </dgm:t>
    </dgm:pt>
    <dgm:pt modelId="{7DEC04D5-8856-3F4E-B21C-20AE5BB9E992}" type="parTrans" cxnId="{3945093A-5EEB-0C4A-9DB1-022CE2D887B7}">
      <dgm:prSet/>
      <dgm:spPr/>
      <dgm:t>
        <a:bodyPr/>
        <a:lstStyle/>
        <a:p>
          <a:endParaRPr lang="en-US"/>
        </a:p>
      </dgm:t>
    </dgm:pt>
    <dgm:pt modelId="{0F9000D7-1203-8045-93BF-11782C4F56DF}" type="sibTrans" cxnId="{3945093A-5EEB-0C4A-9DB1-022CE2D887B7}">
      <dgm:prSet/>
      <dgm:spPr/>
      <dgm:t>
        <a:bodyPr/>
        <a:lstStyle/>
        <a:p>
          <a:endParaRPr lang="en-US"/>
        </a:p>
      </dgm:t>
    </dgm:pt>
    <dgm:pt modelId="{DDD5F9DC-6449-9343-9122-1DD739B3CD4A}">
      <dgm:prSet/>
      <dgm:spPr>
        <a:ln>
          <a:solidFill>
            <a:schemeClr val="accent3">
              <a:lumMod val="50000"/>
            </a:schemeClr>
          </a:solidFill>
        </a:ln>
      </dgm:spPr>
      <dgm:t>
        <a:bodyPr/>
        <a:lstStyle/>
        <a:p>
          <a:pPr rtl="0"/>
          <a:r>
            <a:rPr lang="en-US" dirty="0"/>
            <a:t>The organizations that share the community cloud have similar requirements and, typically, a need to exchange data with each other</a:t>
          </a:r>
        </a:p>
      </dgm:t>
    </dgm:pt>
    <dgm:pt modelId="{88A76235-374A-7443-8867-E4678522844F}" type="parTrans" cxnId="{61AC539D-947C-A649-9E6F-03BD74B8A568}">
      <dgm:prSet/>
      <dgm:spPr/>
      <dgm:t>
        <a:bodyPr/>
        <a:lstStyle/>
        <a:p>
          <a:endParaRPr lang="en-US"/>
        </a:p>
      </dgm:t>
    </dgm:pt>
    <dgm:pt modelId="{F9314851-6C0F-7E42-A8D8-7979BBDA18A6}" type="sibTrans" cxnId="{61AC539D-947C-A649-9E6F-03BD74B8A568}">
      <dgm:prSet/>
      <dgm:spPr/>
      <dgm:t>
        <a:bodyPr/>
        <a:lstStyle/>
        <a:p>
          <a:endParaRPr lang="en-US"/>
        </a:p>
      </dgm:t>
    </dgm:pt>
    <dgm:pt modelId="{B0751A98-7A82-7541-A634-B3D027BBFF18}">
      <dgm:prSet/>
      <dgm:spPr/>
      <dgm:t>
        <a:bodyPr/>
        <a:lstStyle/>
        <a:p>
          <a:pPr rtl="0"/>
          <a:r>
            <a:rPr lang="en-US"/>
            <a:t>An example would be the health care industry</a:t>
          </a:r>
        </a:p>
      </dgm:t>
    </dgm:pt>
    <dgm:pt modelId="{74C6B9CF-853D-384E-A8F9-13A4BE783C88}" type="parTrans" cxnId="{20672E10-8621-8D48-910C-FE1376A1AF57}">
      <dgm:prSet/>
      <dgm:spPr/>
      <dgm:t>
        <a:bodyPr/>
        <a:lstStyle/>
        <a:p>
          <a:endParaRPr lang="en-US"/>
        </a:p>
      </dgm:t>
    </dgm:pt>
    <dgm:pt modelId="{6F3321BF-3D9E-A749-A010-103343605EBB}" type="sibTrans" cxnId="{20672E10-8621-8D48-910C-FE1376A1AF57}">
      <dgm:prSet/>
      <dgm:spPr/>
      <dgm:t>
        <a:bodyPr/>
        <a:lstStyle/>
        <a:p>
          <a:endParaRPr lang="en-US"/>
        </a:p>
      </dgm:t>
    </dgm:pt>
    <dgm:pt modelId="{EDA13420-9962-8D46-8CF8-875B881F03E0}">
      <dgm:prSet/>
      <dgm:spPr>
        <a:ln>
          <a:solidFill>
            <a:schemeClr val="accent3">
              <a:lumMod val="50000"/>
            </a:schemeClr>
          </a:solidFill>
        </a:ln>
      </dgm:spPr>
      <dgm:t>
        <a:bodyPr/>
        <a:lstStyle/>
        <a:p>
          <a:pPr rtl="0"/>
          <a:r>
            <a:rPr lang="en-US" dirty="0"/>
            <a:t>The cloud infrastructure may be managed by the participating organizations or a third party, and may exist on premise or off premise</a:t>
          </a:r>
        </a:p>
      </dgm:t>
    </dgm:pt>
    <dgm:pt modelId="{06F9BE70-8D6E-7B42-BFCD-A26EBCAEED07}" type="parTrans" cxnId="{F2B17A2D-B792-344B-BEDD-68AC24132401}">
      <dgm:prSet/>
      <dgm:spPr/>
      <dgm:t>
        <a:bodyPr/>
        <a:lstStyle/>
        <a:p>
          <a:endParaRPr lang="en-US"/>
        </a:p>
      </dgm:t>
    </dgm:pt>
    <dgm:pt modelId="{4F0332B8-8BBB-FA4B-B672-E23DE6BE4431}" type="sibTrans" cxnId="{F2B17A2D-B792-344B-BEDD-68AC24132401}">
      <dgm:prSet/>
      <dgm:spPr/>
      <dgm:t>
        <a:bodyPr/>
        <a:lstStyle/>
        <a:p>
          <a:endParaRPr lang="en-US"/>
        </a:p>
      </dgm:t>
    </dgm:pt>
    <dgm:pt modelId="{2E326B2F-503C-2343-B63F-4D7A5FD01923}">
      <dgm:prSet/>
      <dgm:spPr/>
      <dgm:t>
        <a:bodyPr/>
        <a:lstStyle/>
        <a:p>
          <a:pPr rtl="0"/>
          <a:r>
            <a:rPr lang="en-US" dirty="0"/>
            <a:t>In this deployment model, the costs are spread over fewer users than a public cloud so only some of the cost savings potential of cloud computing are realized</a:t>
          </a:r>
        </a:p>
      </dgm:t>
    </dgm:pt>
    <dgm:pt modelId="{00822E25-075E-1041-B80B-DF5CAA645A85}" type="parTrans" cxnId="{774DB029-DFE8-7A41-88E7-6F4A74E0C94A}">
      <dgm:prSet/>
      <dgm:spPr/>
      <dgm:t>
        <a:bodyPr/>
        <a:lstStyle/>
        <a:p>
          <a:endParaRPr lang="en-US"/>
        </a:p>
      </dgm:t>
    </dgm:pt>
    <dgm:pt modelId="{B96762B9-80CB-0545-B246-CA3A6AE5321F}" type="sibTrans" cxnId="{774DB029-DFE8-7A41-88E7-6F4A74E0C94A}">
      <dgm:prSet/>
      <dgm:spPr/>
      <dgm:t>
        <a:bodyPr/>
        <a:lstStyle/>
        <a:p>
          <a:endParaRPr lang="en-US"/>
        </a:p>
      </dgm:t>
    </dgm:pt>
    <dgm:pt modelId="{8FFCE8C9-328D-0445-B1B4-8D78B47C7511}" type="pres">
      <dgm:prSet presAssocID="{BCB6C6F0-DFD8-C341-AD6F-8546C8031E0F}" presName="Name0" presStyleCnt="0">
        <dgm:presLayoutVars>
          <dgm:chMax val="7"/>
          <dgm:dir/>
          <dgm:animLvl val="lvl"/>
          <dgm:resizeHandles val="exact"/>
        </dgm:presLayoutVars>
      </dgm:prSet>
      <dgm:spPr/>
    </dgm:pt>
    <dgm:pt modelId="{07B2B26F-8D6F-C64C-BA3C-35B1521C8942}" type="pres">
      <dgm:prSet presAssocID="{F5CB13E1-BEE4-AF46-B8F6-3BA22321BBA4}" presName="circle1" presStyleLbl="node1" presStyleIdx="0" presStyleCnt="3"/>
      <dgm:spPr>
        <a:solidFill>
          <a:schemeClr val="accent5">
            <a:lumMod val="75000"/>
          </a:schemeClr>
        </a:solidFill>
        <a:ln>
          <a:solidFill>
            <a:schemeClr val="accent4">
              <a:lumMod val="60000"/>
              <a:lumOff val="40000"/>
            </a:schemeClr>
          </a:solidFill>
        </a:ln>
      </dgm:spPr>
    </dgm:pt>
    <dgm:pt modelId="{D72310CD-C498-A34B-A6E9-32A661904A29}" type="pres">
      <dgm:prSet presAssocID="{F5CB13E1-BEE4-AF46-B8F6-3BA22321BBA4}" presName="space" presStyleCnt="0"/>
      <dgm:spPr/>
    </dgm:pt>
    <dgm:pt modelId="{E71396BD-FE0B-5840-BC1D-CAB2060590DF}" type="pres">
      <dgm:prSet presAssocID="{F5CB13E1-BEE4-AF46-B8F6-3BA22321BBA4}" presName="rect1" presStyleLbl="alignAcc1" presStyleIdx="0" presStyleCnt="3"/>
      <dgm:spPr/>
    </dgm:pt>
    <dgm:pt modelId="{7D14431E-2193-894F-A1A2-BB7872C6F71F}" type="pres">
      <dgm:prSet presAssocID="{DDD5F9DC-6449-9343-9122-1DD739B3CD4A}" presName="vertSpace2" presStyleLbl="node1" presStyleIdx="0" presStyleCnt="3"/>
      <dgm:spPr/>
    </dgm:pt>
    <dgm:pt modelId="{8AD71716-F6FD-4046-817D-D74560606C7B}" type="pres">
      <dgm:prSet presAssocID="{DDD5F9DC-6449-9343-9122-1DD739B3CD4A}" presName="circle2" presStyleLbl="node1" presStyleIdx="1" presStyleCnt="3"/>
      <dgm:spPr>
        <a:solidFill>
          <a:schemeClr val="accent3">
            <a:lumMod val="75000"/>
          </a:schemeClr>
        </a:solidFill>
        <a:ln>
          <a:solidFill>
            <a:schemeClr val="accent4">
              <a:lumMod val="60000"/>
              <a:lumOff val="40000"/>
            </a:schemeClr>
          </a:solidFill>
        </a:ln>
      </dgm:spPr>
    </dgm:pt>
    <dgm:pt modelId="{B0688CD4-5EC8-1544-B4AC-F5738DC6DBFE}" type="pres">
      <dgm:prSet presAssocID="{DDD5F9DC-6449-9343-9122-1DD739B3CD4A}" presName="rect2" presStyleLbl="alignAcc1" presStyleIdx="1" presStyleCnt="3"/>
      <dgm:spPr/>
    </dgm:pt>
    <dgm:pt modelId="{A8211658-6776-7E4C-B3A2-A23C96B5C988}" type="pres">
      <dgm:prSet presAssocID="{EDA13420-9962-8D46-8CF8-875B881F03E0}" presName="vertSpace3" presStyleLbl="node1" presStyleIdx="1" presStyleCnt="3"/>
      <dgm:spPr/>
    </dgm:pt>
    <dgm:pt modelId="{2BE50796-CDB9-604F-927F-BFF3C0F8F2A7}" type="pres">
      <dgm:prSet presAssocID="{EDA13420-9962-8D46-8CF8-875B881F03E0}" presName="circle3" presStyleLbl="node1" presStyleIdx="2" presStyleCnt="3"/>
      <dgm:spPr>
        <a:solidFill>
          <a:schemeClr val="accent4">
            <a:lumMod val="60000"/>
            <a:lumOff val="40000"/>
          </a:schemeClr>
        </a:solidFill>
        <a:ln>
          <a:solidFill>
            <a:schemeClr val="tx1"/>
          </a:solidFill>
        </a:ln>
      </dgm:spPr>
    </dgm:pt>
    <dgm:pt modelId="{9F0532EA-3D18-2745-9118-5851E7D58C36}" type="pres">
      <dgm:prSet presAssocID="{EDA13420-9962-8D46-8CF8-875B881F03E0}" presName="rect3" presStyleLbl="alignAcc1" presStyleIdx="2" presStyleCnt="3"/>
      <dgm:spPr/>
    </dgm:pt>
    <dgm:pt modelId="{77398E18-36F0-9D4A-A887-093530C24D72}" type="pres">
      <dgm:prSet presAssocID="{F5CB13E1-BEE4-AF46-B8F6-3BA22321BBA4}" presName="rect1ParTx" presStyleLbl="alignAcc1" presStyleIdx="2" presStyleCnt="3">
        <dgm:presLayoutVars>
          <dgm:chMax val="1"/>
          <dgm:bulletEnabled val="1"/>
        </dgm:presLayoutVars>
      </dgm:prSet>
      <dgm:spPr/>
    </dgm:pt>
    <dgm:pt modelId="{9A731493-EF9C-D347-8881-905F63227B23}" type="pres">
      <dgm:prSet presAssocID="{F5CB13E1-BEE4-AF46-B8F6-3BA22321BBA4}" presName="rect1ChTx" presStyleLbl="alignAcc1" presStyleIdx="2" presStyleCnt="3">
        <dgm:presLayoutVars>
          <dgm:bulletEnabled val="1"/>
        </dgm:presLayoutVars>
      </dgm:prSet>
      <dgm:spPr/>
    </dgm:pt>
    <dgm:pt modelId="{33D31908-7F48-5C4F-86DB-94577D1FAB7C}" type="pres">
      <dgm:prSet presAssocID="{DDD5F9DC-6449-9343-9122-1DD739B3CD4A}" presName="rect2ParTx" presStyleLbl="alignAcc1" presStyleIdx="2" presStyleCnt="3">
        <dgm:presLayoutVars>
          <dgm:chMax val="1"/>
          <dgm:bulletEnabled val="1"/>
        </dgm:presLayoutVars>
      </dgm:prSet>
      <dgm:spPr/>
    </dgm:pt>
    <dgm:pt modelId="{05B69566-D5CF-D548-B24E-DA8A28CAE521}" type="pres">
      <dgm:prSet presAssocID="{DDD5F9DC-6449-9343-9122-1DD739B3CD4A}" presName="rect2ChTx" presStyleLbl="alignAcc1" presStyleIdx="2" presStyleCnt="3">
        <dgm:presLayoutVars>
          <dgm:bulletEnabled val="1"/>
        </dgm:presLayoutVars>
      </dgm:prSet>
      <dgm:spPr/>
    </dgm:pt>
    <dgm:pt modelId="{239C1BF1-2420-1C46-8F9A-6657D424CB6D}" type="pres">
      <dgm:prSet presAssocID="{EDA13420-9962-8D46-8CF8-875B881F03E0}" presName="rect3ParTx" presStyleLbl="alignAcc1" presStyleIdx="2" presStyleCnt="3">
        <dgm:presLayoutVars>
          <dgm:chMax val="1"/>
          <dgm:bulletEnabled val="1"/>
        </dgm:presLayoutVars>
      </dgm:prSet>
      <dgm:spPr/>
    </dgm:pt>
    <dgm:pt modelId="{F52594F7-2A74-0140-AF46-50DC4EAA14B2}" type="pres">
      <dgm:prSet presAssocID="{EDA13420-9962-8D46-8CF8-875B881F03E0}" presName="rect3ChTx" presStyleLbl="alignAcc1" presStyleIdx="2" presStyleCnt="3">
        <dgm:presLayoutVars>
          <dgm:bulletEnabled val="1"/>
        </dgm:presLayoutVars>
      </dgm:prSet>
      <dgm:spPr/>
    </dgm:pt>
  </dgm:ptLst>
  <dgm:cxnLst>
    <dgm:cxn modelId="{20672E10-8621-8D48-910C-FE1376A1AF57}" srcId="{DDD5F9DC-6449-9343-9122-1DD739B3CD4A}" destId="{B0751A98-7A82-7541-A634-B3D027BBFF18}" srcOrd="0" destOrd="0" parTransId="{74C6B9CF-853D-384E-A8F9-13A4BE783C88}" sibTransId="{6F3321BF-3D9E-A749-A010-103343605EBB}"/>
    <dgm:cxn modelId="{BD16D612-FC76-CC42-95E8-516AAC0FF962}" type="presOf" srcId="{10D2ED29-C382-664F-9EA3-3AB67E36DD2F}" destId="{9A731493-EF9C-D347-8881-905F63227B23}" srcOrd="0" destOrd="0" presId="urn:microsoft.com/office/officeart/2005/8/layout/target3"/>
    <dgm:cxn modelId="{774DB029-DFE8-7A41-88E7-6F4A74E0C94A}" srcId="{EDA13420-9962-8D46-8CF8-875B881F03E0}" destId="{2E326B2F-503C-2343-B63F-4D7A5FD01923}" srcOrd="0" destOrd="0" parTransId="{00822E25-075E-1041-B80B-DF5CAA645A85}" sibTransId="{B96762B9-80CB-0545-B246-CA3A6AE5321F}"/>
    <dgm:cxn modelId="{F2B17A2D-B792-344B-BEDD-68AC24132401}" srcId="{BCB6C6F0-DFD8-C341-AD6F-8546C8031E0F}" destId="{EDA13420-9962-8D46-8CF8-875B881F03E0}" srcOrd="2" destOrd="0" parTransId="{06F9BE70-8D6E-7B42-BFCD-A26EBCAEED07}" sibTransId="{4F0332B8-8BBB-FA4B-B672-E23DE6BE4431}"/>
    <dgm:cxn modelId="{BBE6B532-5236-D940-B2D3-D2E8498081D9}" srcId="{F5CB13E1-BEE4-AF46-B8F6-3BA22321BBA4}" destId="{10D2ED29-C382-664F-9EA3-3AB67E36DD2F}" srcOrd="0" destOrd="0" parTransId="{90E244C9-6536-5747-9195-0FB2424C80F0}" sibTransId="{EACE6468-0579-7C46-BDF7-0A5783A03892}"/>
    <dgm:cxn modelId="{DF73C237-C165-9F42-8557-44F14B511BD7}" type="presOf" srcId="{2E326B2F-503C-2343-B63F-4D7A5FD01923}" destId="{F52594F7-2A74-0140-AF46-50DC4EAA14B2}" srcOrd="0" destOrd="0" presId="urn:microsoft.com/office/officeart/2005/8/layout/target3"/>
    <dgm:cxn modelId="{3945093A-5EEB-0C4A-9DB1-022CE2D887B7}" srcId="{F5CB13E1-BEE4-AF46-B8F6-3BA22321BBA4}" destId="{2B3BD1FC-4910-064C-9AAE-6557D45915A9}" srcOrd="1" destOrd="0" parTransId="{7DEC04D5-8856-3F4E-B21C-20AE5BB9E992}" sibTransId="{0F9000D7-1203-8045-93BF-11782C4F56DF}"/>
    <dgm:cxn modelId="{6F9C5443-A1CC-7548-BC3F-A0B07FE4B175}" type="presOf" srcId="{F5CB13E1-BEE4-AF46-B8F6-3BA22321BBA4}" destId="{E71396BD-FE0B-5840-BC1D-CAB2060590DF}" srcOrd="0" destOrd="0" presId="urn:microsoft.com/office/officeart/2005/8/layout/target3"/>
    <dgm:cxn modelId="{39662C51-BE80-F145-84BD-5E18E731EC34}" type="presOf" srcId="{DDD5F9DC-6449-9343-9122-1DD739B3CD4A}" destId="{33D31908-7F48-5C4F-86DB-94577D1FAB7C}" srcOrd="1" destOrd="0" presId="urn:microsoft.com/office/officeart/2005/8/layout/target3"/>
    <dgm:cxn modelId="{337DCB7E-88BB-7F4B-AB9E-6DF501A3D28C}" type="presOf" srcId="{2B3BD1FC-4910-064C-9AAE-6557D45915A9}" destId="{9A731493-EF9C-D347-8881-905F63227B23}" srcOrd="0" destOrd="1" presId="urn:microsoft.com/office/officeart/2005/8/layout/target3"/>
    <dgm:cxn modelId="{B23E1481-BC7B-C041-98C9-596C88D09D71}" type="presOf" srcId="{B0751A98-7A82-7541-A634-B3D027BBFF18}" destId="{05B69566-D5CF-D548-B24E-DA8A28CAE521}" srcOrd="0" destOrd="0" presId="urn:microsoft.com/office/officeart/2005/8/layout/target3"/>
    <dgm:cxn modelId="{9F53518F-3AA6-EC4C-825E-177E5F972235}" type="presOf" srcId="{EDA13420-9962-8D46-8CF8-875B881F03E0}" destId="{9F0532EA-3D18-2745-9118-5851E7D58C36}" srcOrd="0" destOrd="0" presId="urn:microsoft.com/office/officeart/2005/8/layout/target3"/>
    <dgm:cxn modelId="{61AC539D-947C-A649-9E6F-03BD74B8A568}" srcId="{BCB6C6F0-DFD8-C341-AD6F-8546C8031E0F}" destId="{DDD5F9DC-6449-9343-9122-1DD739B3CD4A}" srcOrd="1" destOrd="0" parTransId="{88A76235-374A-7443-8867-E4678522844F}" sibTransId="{F9314851-6C0F-7E42-A8D8-7979BBDA18A6}"/>
    <dgm:cxn modelId="{09912AA2-D0E7-334A-BF46-2CFB0265F58E}" type="presOf" srcId="{BCB6C6F0-DFD8-C341-AD6F-8546C8031E0F}" destId="{8FFCE8C9-328D-0445-B1B4-8D78B47C7511}" srcOrd="0" destOrd="0" presId="urn:microsoft.com/office/officeart/2005/8/layout/target3"/>
    <dgm:cxn modelId="{5B61A3AB-FBB0-1B42-8926-F177CECCF279}" srcId="{BCB6C6F0-DFD8-C341-AD6F-8546C8031E0F}" destId="{F5CB13E1-BEE4-AF46-B8F6-3BA22321BBA4}" srcOrd="0" destOrd="0" parTransId="{0C825692-8BF6-6545-A603-D851C2707652}" sibTransId="{8AEC2193-B01B-474C-A98E-DA09955E6EA6}"/>
    <dgm:cxn modelId="{DB6B25AD-6456-8B4D-9FE1-710591806556}" type="presOf" srcId="{DDD5F9DC-6449-9343-9122-1DD739B3CD4A}" destId="{B0688CD4-5EC8-1544-B4AC-F5738DC6DBFE}" srcOrd="0" destOrd="0" presId="urn:microsoft.com/office/officeart/2005/8/layout/target3"/>
    <dgm:cxn modelId="{79BCA1B8-CA8C-7741-A37C-D7C4AC6C2C9C}" type="presOf" srcId="{F5CB13E1-BEE4-AF46-B8F6-3BA22321BBA4}" destId="{77398E18-36F0-9D4A-A887-093530C24D72}" srcOrd="1" destOrd="0" presId="urn:microsoft.com/office/officeart/2005/8/layout/target3"/>
    <dgm:cxn modelId="{7678E9E0-2B88-9B44-9124-393E3ADB7608}" type="presOf" srcId="{EDA13420-9962-8D46-8CF8-875B881F03E0}" destId="{239C1BF1-2420-1C46-8F9A-6657D424CB6D}" srcOrd="1" destOrd="0" presId="urn:microsoft.com/office/officeart/2005/8/layout/target3"/>
    <dgm:cxn modelId="{EC61CBA8-0FFC-B846-BC70-0DC124D8A72A}" type="presParOf" srcId="{8FFCE8C9-328D-0445-B1B4-8D78B47C7511}" destId="{07B2B26F-8D6F-C64C-BA3C-35B1521C8942}" srcOrd="0" destOrd="0" presId="urn:microsoft.com/office/officeart/2005/8/layout/target3"/>
    <dgm:cxn modelId="{91FE6165-E20B-8F49-A302-305B82BBF4CF}" type="presParOf" srcId="{8FFCE8C9-328D-0445-B1B4-8D78B47C7511}" destId="{D72310CD-C498-A34B-A6E9-32A661904A29}" srcOrd="1" destOrd="0" presId="urn:microsoft.com/office/officeart/2005/8/layout/target3"/>
    <dgm:cxn modelId="{0781DCE1-B8FB-FB46-98F2-252D50BDCD68}" type="presParOf" srcId="{8FFCE8C9-328D-0445-B1B4-8D78B47C7511}" destId="{E71396BD-FE0B-5840-BC1D-CAB2060590DF}" srcOrd="2" destOrd="0" presId="urn:microsoft.com/office/officeart/2005/8/layout/target3"/>
    <dgm:cxn modelId="{9F6787BA-ED28-9E4D-8BA2-FC6E97305A10}" type="presParOf" srcId="{8FFCE8C9-328D-0445-B1B4-8D78B47C7511}" destId="{7D14431E-2193-894F-A1A2-BB7872C6F71F}" srcOrd="3" destOrd="0" presId="urn:microsoft.com/office/officeart/2005/8/layout/target3"/>
    <dgm:cxn modelId="{15E8C46D-F840-0D4E-8551-EFE8895DC3BF}" type="presParOf" srcId="{8FFCE8C9-328D-0445-B1B4-8D78B47C7511}" destId="{8AD71716-F6FD-4046-817D-D74560606C7B}" srcOrd="4" destOrd="0" presId="urn:microsoft.com/office/officeart/2005/8/layout/target3"/>
    <dgm:cxn modelId="{90AB0A0C-97E5-EF40-AA63-C6D695158CC1}" type="presParOf" srcId="{8FFCE8C9-328D-0445-B1B4-8D78B47C7511}" destId="{B0688CD4-5EC8-1544-B4AC-F5738DC6DBFE}" srcOrd="5" destOrd="0" presId="urn:microsoft.com/office/officeart/2005/8/layout/target3"/>
    <dgm:cxn modelId="{F0B1F5CE-9D52-8F4D-94BE-B28B8DB59146}" type="presParOf" srcId="{8FFCE8C9-328D-0445-B1B4-8D78B47C7511}" destId="{A8211658-6776-7E4C-B3A2-A23C96B5C988}" srcOrd="6" destOrd="0" presId="urn:microsoft.com/office/officeart/2005/8/layout/target3"/>
    <dgm:cxn modelId="{00977C8D-E859-0849-8BDC-4B784E5225C3}" type="presParOf" srcId="{8FFCE8C9-328D-0445-B1B4-8D78B47C7511}" destId="{2BE50796-CDB9-604F-927F-BFF3C0F8F2A7}" srcOrd="7" destOrd="0" presId="urn:microsoft.com/office/officeart/2005/8/layout/target3"/>
    <dgm:cxn modelId="{DEFE4BAA-F184-AA45-B311-316FC341F37A}" type="presParOf" srcId="{8FFCE8C9-328D-0445-B1B4-8D78B47C7511}" destId="{9F0532EA-3D18-2745-9118-5851E7D58C36}" srcOrd="8" destOrd="0" presId="urn:microsoft.com/office/officeart/2005/8/layout/target3"/>
    <dgm:cxn modelId="{C77D686F-7C9E-C64E-8930-4144B0EEDE5E}" type="presParOf" srcId="{8FFCE8C9-328D-0445-B1B4-8D78B47C7511}" destId="{77398E18-36F0-9D4A-A887-093530C24D72}" srcOrd="9" destOrd="0" presId="urn:microsoft.com/office/officeart/2005/8/layout/target3"/>
    <dgm:cxn modelId="{E1C004A6-29EE-4748-84AB-39D65B90A112}" type="presParOf" srcId="{8FFCE8C9-328D-0445-B1B4-8D78B47C7511}" destId="{9A731493-EF9C-D347-8881-905F63227B23}" srcOrd="10" destOrd="0" presId="urn:microsoft.com/office/officeart/2005/8/layout/target3"/>
    <dgm:cxn modelId="{9E028888-6A66-E346-BEF5-3AE706DB4F94}" type="presParOf" srcId="{8FFCE8C9-328D-0445-B1B4-8D78B47C7511}" destId="{33D31908-7F48-5C4F-86DB-94577D1FAB7C}" srcOrd="11" destOrd="0" presId="urn:microsoft.com/office/officeart/2005/8/layout/target3"/>
    <dgm:cxn modelId="{B3A328FD-1961-6C41-BDC2-98BFCA8ED76F}" type="presParOf" srcId="{8FFCE8C9-328D-0445-B1B4-8D78B47C7511}" destId="{05B69566-D5CF-D548-B24E-DA8A28CAE521}" srcOrd="12" destOrd="0" presId="urn:microsoft.com/office/officeart/2005/8/layout/target3"/>
    <dgm:cxn modelId="{719DB6C6-EC19-5848-95E8-BC68325767C4}" type="presParOf" srcId="{8FFCE8C9-328D-0445-B1B4-8D78B47C7511}" destId="{239C1BF1-2420-1C46-8F9A-6657D424CB6D}" srcOrd="13" destOrd="0" presId="urn:microsoft.com/office/officeart/2005/8/layout/target3"/>
    <dgm:cxn modelId="{66F95E5C-DAB9-D449-974C-7C72FB8C5C0B}" type="presParOf" srcId="{8FFCE8C9-328D-0445-B1B4-8D78B47C7511}" destId="{F52594F7-2A74-0140-AF46-50DC4EAA14B2}" srcOrd="14"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3316448-6614-7E4A-BDD8-9712AD7F7BA7}"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FDE04B6D-13F7-2B45-9AB9-EE1AFF0BDFF0}">
      <dgm:prSet/>
      <dgm:spPr>
        <a:solidFill>
          <a:schemeClr val="bg2">
            <a:lumMod val="75000"/>
          </a:schemeClr>
        </a:solidFill>
        <a:ln>
          <a:solidFill>
            <a:schemeClr val="tx1"/>
          </a:solidFill>
        </a:ln>
      </dgm:spPr>
      <dgm:t>
        <a:bodyPr/>
        <a:lstStyle/>
        <a:p>
          <a:pPr rtl="0"/>
          <a:r>
            <a:rPr lang="en-US" dirty="0"/>
            <a:t>NIST developed the reference architecture with the following objectives in mind:</a:t>
          </a:r>
        </a:p>
      </dgm:t>
    </dgm:pt>
    <dgm:pt modelId="{8DA4B90B-B502-C84B-9193-C3BD2CBB8A34}" type="parTrans" cxnId="{66480DD2-D4DC-0F4E-A7E4-A22B872013F6}">
      <dgm:prSet/>
      <dgm:spPr/>
      <dgm:t>
        <a:bodyPr/>
        <a:lstStyle/>
        <a:p>
          <a:endParaRPr lang="en-US"/>
        </a:p>
      </dgm:t>
    </dgm:pt>
    <dgm:pt modelId="{5F4C8B44-22ED-8345-805D-B25BC5AAA55A}" type="sibTrans" cxnId="{66480DD2-D4DC-0F4E-A7E4-A22B872013F6}">
      <dgm:prSet/>
      <dgm:spPr/>
      <dgm:t>
        <a:bodyPr/>
        <a:lstStyle/>
        <a:p>
          <a:endParaRPr lang="en-US"/>
        </a:p>
      </dgm:t>
    </dgm:pt>
    <dgm:pt modelId="{B76CA70B-E5CD-BC40-9A4D-6B30D83F929C}">
      <dgm:prSet/>
      <dgm:spPr>
        <a:ln>
          <a:solidFill>
            <a:schemeClr val="accent3">
              <a:lumMod val="50000"/>
            </a:schemeClr>
          </a:solidFill>
        </a:ln>
      </dgm:spPr>
      <dgm:t>
        <a:bodyPr/>
        <a:lstStyle/>
        <a:p>
          <a:pPr rtl="0"/>
          <a:r>
            <a:rPr lang="en-US"/>
            <a:t>To illustrate and understand the various cloud services in the context of an overall cloud computing conceptual model</a:t>
          </a:r>
        </a:p>
      </dgm:t>
    </dgm:pt>
    <dgm:pt modelId="{7CAF353E-DA35-D946-8E16-28239D742987}" type="parTrans" cxnId="{CB9C57C6-AD03-274D-8E42-C2C375FAAD23}">
      <dgm:prSet/>
      <dgm:spPr/>
      <dgm:t>
        <a:bodyPr/>
        <a:lstStyle/>
        <a:p>
          <a:endParaRPr lang="en-US"/>
        </a:p>
      </dgm:t>
    </dgm:pt>
    <dgm:pt modelId="{75C99111-81D3-6C40-8D2E-F0F35BFF74E5}" type="sibTrans" cxnId="{CB9C57C6-AD03-274D-8E42-C2C375FAAD23}">
      <dgm:prSet/>
      <dgm:spPr/>
      <dgm:t>
        <a:bodyPr/>
        <a:lstStyle/>
        <a:p>
          <a:endParaRPr lang="en-US"/>
        </a:p>
      </dgm:t>
    </dgm:pt>
    <dgm:pt modelId="{10A8185D-B2C0-BD42-B690-C3809F7F65A4}">
      <dgm:prSet/>
      <dgm:spPr>
        <a:ln>
          <a:solidFill>
            <a:schemeClr val="accent3">
              <a:lumMod val="50000"/>
            </a:schemeClr>
          </a:solidFill>
        </a:ln>
      </dgm:spPr>
      <dgm:t>
        <a:bodyPr/>
        <a:lstStyle/>
        <a:p>
          <a:pPr rtl="0"/>
          <a:r>
            <a:rPr lang="en-US"/>
            <a:t>To provide a technical reference for CSCs to understand, discuss, categorize, and compare cloud services</a:t>
          </a:r>
        </a:p>
      </dgm:t>
    </dgm:pt>
    <dgm:pt modelId="{495C90D9-F2EE-F847-85DA-B2C4E66FD88A}" type="parTrans" cxnId="{26FF885D-19A0-5F4E-83FA-00BF5D9ABC2E}">
      <dgm:prSet/>
      <dgm:spPr/>
      <dgm:t>
        <a:bodyPr/>
        <a:lstStyle/>
        <a:p>
          <a:endParaRPr lang="en-US"/>
        </a:p>
      </dgm:t>
    </dgm:pt>
    <dgm:pt modelId="{A522F497-1E60-0F47-A72E-0189EB216530}" type="sibTrans" cxnId="{26FF885D-19A0-5F4E-83FA-00BF5D9ABC2E}">
      <dgm:prSet/>
      <dgm:spPr/>
      <dgm:t>
        <a:bodyPr/>
        <a:lstStyle/>
        <a:p>
          <a:endParaRPr lang="en-US"/>
        </a:p>
      </dgm:t>
    </dgm:pt>
    <dgm:pt modelId="{FD03B51A-AB37-F544-B4D9-1736906E7B6E}">
      <dgm:prSet/>
      <dgm:spPr>
        <a:ln>
          <a:solidFill>
            <a:schemeClr val="accent3">
              <a:lumMod val="50000"/>
            </a:schemeClr>
          </a:solidFill>
        </a:ln>
      </dgm:spPr>
      <dgm:t>
        <a:bodyPr/>
        <a:lstStyle/>
        <a:p>
          <a:pPr rtl="0"/>
          <a:r>
            <a:rPr lang="en-US"/>
            <a:t>To facilitate the analysis of candidate standards for security, interoperability, and portability and reference implementations</a:t>
          </a:r>
        </a:p>
      </dgm:t>
    </dgm:pt>
    <dgm:pt modelId="{35744F9C-839F-E44D-B87A-E5CB3A5F042B}" type="parTrans" cxnId="{4489B491-3A8F-C647-935D-FD52313FF38D}">
      <dgm:prSet/>
      <dgm:spPr/>
      <dgm:t>
        <a:bodyPr/>
        <a:lstStyle/>
        <a:p>
          <a:endParaRPr lang="en-US"/>
        </a:p>
      </dgm:t>
    </dgm:pt>
    <dgm:pt modelId="{2D61F4EA-961A-4C49-93DB-AAEA41A1A59B}" type="sibTrans" cxnId="{4489B491-3A8F-C647-935D-FD52313FF38D}">
      <dgm:prSet/>
      <dgm:spPr/>
      <dgm:t>
        <a:bodyPr/>
        <a:lstStyle/>
        <a:p>
          <a:endParaRPr lang="en-US"/>
        </a:p>
      </dgm:t>
    </dgm:pt>
    <dgm:pt modelId="{F6F24972-ACD8-4E49-BC0F-C05F0F349145}" type="pres">
      <dgm:prSet presAssocID="{E3316448-6614-7E4A-BDD8-9712AD7F7BA7}" presName="Name0" presStyleCnt="0">
        <dgm:presLayoutVars>
          <dgm:chMax val="3"/>
          <dgm:chPref val="1"/>
          <dgm:dir/>
          <dgm:animLvl val="lvl"/>
          <dgm:resizeHandles/>
        </dgm:presLayoutVars>
      </dgm:prSet>
      <dgm:spPr/>
    </dgm:pt>
    <dgm:pt modelId="{92154293-0240-6E4B-B3BA-F4E2DFAD311C}" type="pres">
      <dgm:prSet presAssocID="{E3316448-6614-7E4A-BDD8-9712AD7F7BA7}" presName="outerBox" presStyleCnt="0"/>
      <dgm:spPr/>
    </dgm:pt>
    <dgm:pt modelId="{7C56E7F0-352C-D148-98BB-098E187EA6C8}" type="pres">
      <dgm:prSet presAssocID="{E3316448-6614-7E4A-BDD8-9712AD7F7BA7}" presName="outerBoxParent" presStyleLbl="node1" presStyleIdx="0" presStyleCnt="1"/>
      <dgm:spPr/>
    </dgm:pt>
    <dgm:pt modelId="{B3E95817-DCE8-0A4A-80F2-204BF55DC5A2}" type="pres">
      <dgm:prSet presAssocID="{E3316448-6614-7E4A-BDD8-9712AD7F7BA7}" presName="outerBoxChildren" presStyleCnt="0"/>
      <dgm:spPr/>
    </dgm:pt>
    <dgm:pt modelId="{6AA9DDBA-ED37-4842-A7A3-5AB949A6CD81}" type="pres">
      <dgm:prSet presAssocID="{B76CA70B-E5CD-BC40-9A4D-6B30D83F929C}" presName="oChild" presStyleLbl="fgAcc1" presStyleIdx="0" presStyleCnt="3">
        <dgm:presLayoutVars>
          <dgm:bulletEnabled val="1"/>
        </dgm:presLayoutVars>
      </dgm:prSet>
      <dgm:spPr/>
    </dgm:pt>
    <dgm:pt modelId="{74FAEA25-304D-E840-AF8A-CAB0D16886EC}" type="pres">
      <dgm:prSet presAssocID="{75C99111-81D3-6C40-8D2E-F0F35BFF74E5}" presName="outerSibTrans" presStyleCnt="0"/>
      <dgm:spPr/>
    </dgm:pt>
    <dgm:pt modelId="{3E5A83EC-9534-0A47-8DCA-629C1C69D468}" type="pres">
      <dgm:prSet presAssocID="{10A8185D-B2C0-BD42-B690-C3809F7F65A4}" presName="oChild" presStyleLbl="fgAcc1" presStyleIdx="1" presStyleCnt="3">
        <dgm:presLayoutVars>
          <dgm:bulletEnabled val="1"/>
        </dgm:presLayoutVars>
      </dgm:prSet>
      <dgm:spPr/>
    </dgm:pt>
    <dgm:pt modelId="{4972289D-F1CB-9344-8A8D-65A3672611DA}" type="pres">
      <dgm:prSet presAssocID="{A522F497-1E60-0F47-A72E-0189EB216530}" presName="outerSibTrans" presStyleCnt="0"/>
      <dgm:spPr/>
    </dgm:pt>
    <dgm:pt modelId="{5EFDD3F6-E693-2B4A-A1E1-1C39C83F1326}" type="pres">
      <dgm:prSet presAssocID="{FD03B51A-AB37-F544-B4D9-1736906E7B6E}" presName="oChild" presStyleLbl="fgAcc1" presStyleIdx="2" presStyleCnt="3">
        <dgm:presLayoutVars>
          <dgm:bulletEnabled val="1"/>
        </dgm:presLayoutVars>
      </dgm:prSet>
      <dgm:spPr/>
    </dgm:pt>
  </dgm:ptLst>
  <dgm:cxnLst>
    <dgm:cxn modelId="{9607D104-BB13-6A4A-8569-40173780C79A}" type="presOf" srcId="{FDE04B6D-13F7-2B45-9AB9-EE1AFF0BDFF0}" destId="{7C56E7F0-352C-D148-98BB-098E187EA6C8}" srcOrd="0" destOrd="0" presId="urn:microsoft.com/office/officeart/2005/8/layout/target2"/>
    <dgm:cxn modelId="{26FF885D-19A0-5F4E-83FA-00BF5D9ABC2E}" srcId="{FDE04B6D-13F7-2B45-9AB9-EE1AFF0BDFF0}" destId="{10A8185D-B2C0-BD42-B690-C3809F7F65A4}" srcOrd="1" destOrd="0" parTransId="{495C90D9-F2EE-F847-85DA-B2C4E66FD88A}" sibTransId="{A522F497-1E60-0F47-A72E-0189EB216530}"/>
    <dgm:cxn modelId="{51307B77-BFC4-1243-B9B7-13D1D9D8C56E}" type="presOf" srcId="{10A8185D-B2C0-BD42-B690-C3809F7F65A4}" destId="{3E5A83EC-9534-0A47-8DCA-629C1C69D468}" srcOrd="0" destOrd="0" presId="urn:microsoft.com/office/officeart/2005/8/layout/target2"/>
    <dgm:cxn modelId="{AC4F7A8B-886D-5041-AA57-0A35B24E3556}" type="presOf" srcId="{B76CA70B-E5CD-BC40-9A4D-6B30D83F929C}" destId="{6AA9DDBA-ED37-4842-A7A3-5AB949A6CD81}" srcOrd="0" destOrd="0" presId="urn:microsoft.com/office/officeart/2005/8/layout/target2"/>
    <dgm:cxn modelId="{9217818D-5564-2E40-A4C1-4DC8BC5E0D32}" type="presOf" srcId="{E3316448-6614-7E4A-BDD8-9712AD7F7BA7}" destId="{F6F24972-ACD8-4E49-BC0F-C05F0F349145}" srcOrd="0" destOrd="0" presId="urn:microsoft.com/office/officeart/2005/8/layout/target2"/>
    <dgm:cxn modelId="{4489B491-3A8F-C647-935D-FD52313FF38D}" srcId="{FDE04B6D-13F7-2B45-9AB9-EE1AFF0BDFF0}" destId="{FD03B51A-AB37-F544-B4D9-1736906E7B6E}" srcOrd="2" destOrd="0" parTransId="{35744F9C-839F-E44D-B87A-E5CB3A5F042B}" sibTransId="{2D61F4EA-961A-4C49-93DB-AAEA41A1A59B}"/>
    <dgm:cxn modelId="{CB9C57C6-AD03-274D-8E42-C2C375FAAD23}" srcId="{FDE04B6D-13F7-2B45-9AB9-EE1AFF0BDFF0}" destId="{B76CA70B-E5CD-BC40-9A4D-6B30D83F929C}" srcOrd="0" destOrd="0" parTransId="{7CAF353E-DA35-D946-8E16-28239D742987}" sibTransId="{75C99111-81D3-6C40-8D2E-F0F35BFF74E5}"/>
    <dgm:cxn modelId="{66480DD2-D4DC-0F4E-A7E4-A22B872013F6}" srcId="{E3316448-6614-7E4A-BDD8-9712AD7F7BA7}" destId="{FDE04B6D-13F7-2B45-9AB9-EE1AFF0BDFF0}" srcOrd="0" destOrd="0" parTransId="{8DA4B90B-B502-C84B-9193-C3BD2CBB8A34}" sibTransId="{5F4C8B44-22ED-8345-805D-B25BC5AAA55A}"/>
    <dgm:cxn modelId="{13E76ED6-F8EF-1747-8A34-B871ED19E47E}" type="presOf" srcId="{FD03B51A-AB37-F544-B4D9-1736906E7B6E}" destId="{5EFDD3F6-E693-2B4A-A1E1-1C39C83F1326}" srcOrd="0" destOrd="0" presId="urn:microsoft.com/office/officeart/2005/8/layout/target2"/>
    <dgm:cxn modelId="{D016C423-BB21-1A48-8858-4A49C09A241B}" type="presParOf" srcId="{F6F24972-ACD8-4E49-BC0F-C05F0F349145}" destId="{92154293-0240-6E4B-B3BA-F4E2DFAD311C}" srcOrd="0" destOrd="0" presId="urn:microsoft.com/office/officeart/2005/8/layout/target2"/>
    <dgm:cxn modelId="{AD858A67-8056-C840-9179-28EB9225B41F}" type="presParOf" srcId="{92154293-0240-6E4B-B3BA-F4E2DFAD311C}" destId="{7C56E7F0-352C-D148-98BB-098E187EA6C8}" srcOrd="0" destOrd="0" presId="urn:microsoft.com/office/officeart/2005/8/layout/target2"/>
    <dgm:cxn modelId="{A850B98C-597C-2343-8315-B25877471EA0}" type="presParOf" srcId="{92154293-0240-6E4B-B3BA-F4E2DFAD311C}" destId="{B3E95817-DCE8-0A4A-80F2-204BF55DC5A2}" srcOrd="1" destOrd="0" presId="urn:microsoft.com/office/officeart/2005/8/layout/target2"/>
    <dgm:cxn modelId="{1CAFC7C1-58BC-424F-8434-738BF64AF166}" type="presParOf" srcId="{B3E95817-DCE8-0A4A-80F2-204BF55DC5A2}" destId="{6AA9DDBA-ED37-4842-A7A3-5AB949A6CD81}" srcOrd="0" destOrd="0" presId="urn:microsoft.com/office/officeart/2005/8/layout/target2"/>
    <dgm:cxn modelId="{17391608-57E7-D943-AD94-B168D0FAACCC}" type="presParOf" srcId="{B3E95817-DCE8-0A4A-80F2-204BF55DC5A2}" destId="{74FAEA25-304D-E840-AF8A-CAB0D16886EC}" srcOrd="1" destOrd="0" presId="urn:microsoft.com/office/officeart/2005/8/layout/target2"/>
    <dgm:cxn modelId="{1FE12D00-3BAC-8B43-A5B2-7B85BAEE5CFA}" type="presParOf" srcId="{B3E95817-DCE8-0A4A-80F2-204BF55DC5A2}" destId="{3E5A83EC-9534-0A47-8DCA-629C1C69D468}" srcOrd="2" destOrd="0" presId="urn:microsoft.com/office/officeart/2005/8/layout/target2"/>
    <dgm:cxn modelId="{CAB7DB4E-4029-DC4E-9A75-6FC5AB0ADDFD}" type="presParOf" srcId="{B3E95817-DCE8-0A4A-80F2-204BF55DC5A2}" destId="{4972289D-F1CB-9344-8A8D-65A3672611DA}" srcOrd="3" destOrd="0" presId="urn:microsoft.com/office/officeart/2005/8/layout/target2"/>
    <dgm:cxn modelId="{A257D003-CAA6-A84E-B1E8-C7FAA4390D4C}" type="presParOf" srcId="{B3E95817-DCE8-0A4A-80F2-204BF55DC5A2}" destId="{5EFDD3F6-E693-2B4A-A1E1-1C39C83F1326}" srcOrd="4"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8A86BC4-D146-9E42-AAE2-F230F1D72B15}" type="doc">
      <dgm:prSet loTypeId="urn:microsoft.com/office/officeart/2005/8/layout/venn1" loCatId="relationship" qsTypeId="urn:microsoft.com/office/officeart/2005/8/quickstyle/3D1" qsCatId="3D" csTypeId="urn:microsoft.com/office/officeart/2005/8/colors/colorful4" csCatId="colorful" phldr="1"/>
      <dgm:spPr/>
      <dgm:t>
        <a:bodyPr/>
        <a:lstStyle/>
        <a:p>
          <a:endParaRPr lang="en-US"/>
        </a:p>
      </dgm:t>
    </dgm:pt>
    <dgm:pt modelId="{E3A37495-5A35-6147-A934-EA04BFC5A5D1}">
      <dgm:prSet custT="1"/>
      <dgm:spPr/>
      <dgm:t>
        <a:bodyPr/>
        <a:lstStyle/>
        <a:p>
          <a:pPr rtl="0"/>
          <a:r>
            <a:rPr lang="en-US" sz="1100" dirty="0"/>
            <a:t>The threat of data compromise increases in the cloud, due to the number of, and interactions between, risks and challenges that are either unique to the cloud or more dangerous because of the architectural or operational characteristics of the cloud environment</a:t>
          </a:r>
        </a:p>
      </dgm:t>
    </dgm:pt>
    <dgm:pt modelId="{974015C9-59F5-3544-A7C9-AD2FBD7B3C0F}" type="parTrans" cxnId="{139EB84A-73FC-2749-A106-FE4F0FD4CDE1}">
      <dgm:prSet/>
      <dgm:spPr/>
      <dgm:t>
        <a:bodyPr/>
        <a:lstStyle/>
        <a:p>
          <a:endParaRPr lang="en-US"/>
        </a:p>
      </dgm:t>
    </dgm:pt>
    <dgm:pt modelId="{D4633B89-25C8-4F47-856D-122E6BAC8BC8}" type="sibTrans" cxnId="{139EB84A-73FC-2749-A106-FE4F0FD4CDE1}">
      <dgm:prSet/>
      <dgm:spPr/>
      <dgm:t>
        <a:bodyPr/>
        <a:lstStyle/>
        <a:p>
          <a:endParaRPr lang="en-US"/>
        </a:p>
      </dgm:t>
    </dgm:pt>
    <dgm:pt modelId="{0D0534D7-1B88-554E-B6E8-61CAD4C0F781}">
      <dgm:prSet/>
      <dgm:spPr/>
      <dgm:t>
        <a:bodyPr/>
        <a:lstStyle/>
        <a:p>
          <a:pPr rtl="0"/>
          <a:r>
            <a:rPr lang="en-US" dirty="0"/>
            <a:t>Data must be secured while at rest, in transit, and in use, and access to the data must be controlled</a:t>
          </a:r>
        </a:p>
      </dgm:t>
    </dgm:pt>
    <dgm:pt modelId="{ACC4C760-5133-7142-ACB9-8B62CAFB80DE}" type="parTrans" cxnId="{966CF07D-BF45-4F4F-9EB5-C0A97A539480}">
      <dgm:prSet/>
      <dgm:spPr/>
      <dgm:t>
        <a:bodyPr/>
        <a:lstStyle/>
        <a:p>
          <a:endParaRPr lang="en-US"/>
        </a:p>
      </dgm:t>
    </dgm:pt>
    <dgm:pt modelId="{67B37E20-5B82-3046-911A-F73E45F5D252}" type="sibTrans" cxnId="{966CF07D-BF45-4F4F-9EB5-C0A97A539480}">
      <dgm:prSet/>
      <dgm:spPr/>
      <dgm:t>
        <a:bodyPr/>
        <a:lstStyle/>
        <a:p>
          <a:endParaRPr lang="en-US"/>
        </a:p>
      </dgm:t>
    </dgm:pt>
    <dgm:pt modelId="{52497B25-8118-954E-B347-9432F8CA6842}">
      <dgm:prSet/>
      <dgm:spPr/>
      <dgm:t>
        <a:bodyPr/>
        <a:lstStyle/>
        <a:p>
          <a:pPr rtl="0"/>
          <a:r>
            <a:rPr lang="en-US" dirty="0"/>
            <a:t>The client can employ encryption to protect data in transit, though this involves key management responsibilities for the CSP</a:t>
          </a:r>
        </a:p>
      </dgm:t>
    </dgm:pt>
    <dgm:pt modelId="{2BFAFD42-862D-2240-913C-A6FE07A95667}" type="parTrans" cxnId="{AAAF9538-770B-3D4B-BE72-3E1EC13A6A5C}">
      <dgm:prSet/>
      <dgm:spPr/>
      <dgm:t>
        <a:bodyPr/>
        <a:lstStyle/>
        <a:p>
          <a:endParaRPr lang="en-US"/>
        </a:p>
      </dgm:t>
    </dgm:pt>
    <dgm:pt modelId="{024BD00B-8E75-7F46-86F1-3C69C525B6B8}" type="sibTrans" cxnId="{AAAF9538-770B-3D4B-BE72-3E1EC13A6A5C}">
      <dgm:prSet/>
      <dgm:spPr/>
      <dgm:t>
        <a:bodyPr/>
        <a:lstStyle/>
        <a:p>
          <a:endParaRPr lang="en-US"/>
        </a:p>
      </dgm:t>
    </dgm:pt>
    <dgm:pt modelId="{1A8A4C85-088B-754E-B1FC-A2DA7F44DE22}">
      <dgm:prSet/>
      <dgm:spPr/>
      <dgm:t>
        <a:bodyPr/>
        <a:lstStyle/>
        <a:p>
          <a:pPr rtl="0"/>
          <a:r>
            <a:rPr lang="en-US" dirty="0"/>
            <a:t>The client can enforce access control techniques, but CSP is involved to some extent depending on the service model used</a:t>
          </a:r>
        </a:p>
      </dgm:t>
    </dgm:pt>
    <dgm:pt modelId="{3AD5B92D-E343-7946-A93F-04DE78515B51}" type="parTrans" cxnId="{85A7907D-B748-A346-A96A-08116DB7968C}">
      <dgm:prSet/>
      <dgm:spPr/>
      <dgm:t>
        <a:bodyPr/>
        <a:lstStyle/>
        <a:p>
          <a:endParaRPr lang="en-US"/>
        </a:p>
      </dgm:t>
    </dgm:pt>
    <dgm:pt modelId="{E976A8A5-38FD-C340-9A74-AFA9E3E456AF}" type="sibTrans" cxnId="{85A7907D-B748-A346-A96A-08116DB7968C}">
      <dgm:prSet/>
      <dgm:spPr/>
      <dgm:t>
        <a:bodyPr/>
        <a:lstStyle/>
        <a:p>
          <a:endParaRPr lang="en-US"/>
        </a:p>
      </dgm:t>
    </dgm:pt>
    <dgm:pt modelId="{B3578584-D681-AD43-83C9-93D4801725C5}">
      <dgm:prSet/>
      <dgm:spPr/>
      <dgm:t>
        <a:bodyPr/>
        <a:lstStyle/>
        <a:p>
          <a:pPr rtl="0"/>
          <a:r>
            <a:rPr lang="en-US" dirty="0"/>
            <a:t>For data at rest, the ideal security measure is for the client to encrypt the database and only store encrypted data in the cloud, with the CSP having no access to the encryption key</a:t>
          </a:r>
        </a:p>
      </dgm:t>
    </dgm:pt>
    <dgm:pt modelId="{8FBB6971-F247-304B-B61B-9094B8B0EA6F}" type="parTrans" cxnId="{042B036B-2ECB-CB49-B2FA-EC2A30A9FC9A}">
      <dgm:prSet/>
      <dgm:spPr/>
      <dgm:t>
        <a:bodyPr/>
        <a:lstStyle/>
        <a:p>
          <a:endParaRPr lang="en-US"/>
        </a:p>
      </dgm:t>
    </dgm:pt>
    <dgm:pt modelId="{A28B458D-7229-674D-8003-A8F51A0E386B}" type="sibTrans" cxnId="{042B036B-2ECB-CB49-B2FA-EC2A30A9FC9A}">
      <dgm:prSet/>
      <dgm:spPr/>
      <dgm:t>
        <a:bodyPr/>
        <a:lstStyle/>
        <a:p>
          <a:endParaRPr lang="en-US"/>
        </a:p>
      </dgm:t>
    </dgm:pt>
    <dgm:pt modelId="{EE29A0C8-7B3B-D948-99B4-82EB7422C1FB}">
      <dgm:prSet/>
      <dgm:spPr/>
      <dgm:t>
        <a:bodyPr/>
        <a:lstStyle/>
        <a:p>
          <a:pPr rtl="0"/>
          <a:r>
            <a:rPr lang="en-US" dirty="0"/>
            <a:t>Even with these precautions, corruption and other denial-of-service attacks remain a risk</a:t>
          </a:r>
        </a:p>
      </dgm:t>
    </dgm:pt>
    <dgm:pt modelId="{D8410885-DCA8-F846-A4D1-52E6E7BB408D}" type="parTrans" cxnId="{CB2C6FF6-773A-5C48-AD27-17C960F3E4FB}">
      <dgm:prSet/>
      <dgm:spPr/>
      <dgm:t>
        <a:bodyPr/>
        <a:lstStyle/>
        <a:p>
          <a:endParaRPr lang="en-US"/>
        </a:p>
      </dgm:t>
    </dgm:pt>
    <dgm:pt modelId="{163DEB4E-605E-B749-850E-4C4E3D9A6DA7}" type="sibTrans" cxnId="{CB2C6FF6-773A-5C48-AD27-17C960F3E4FB}">
      <dgm:prSet/>
      <dgm:spPr/>
      <dgm:t>
        <a:bodyPr/>
        <a:lstStyle/>
        <a:p>
          <a:endParaRPr lang="en-US"/>
        </a:p>
      </dgm:t>
    </dgm:pt>
    <dgm:pt modelId="{7B707AE2-4C20-6444-B429-BF51A6214A0C}" type="pres">
      <dgm:prSet presAssocID="{C8A86BC4-D146-9E42-AAE2-F230F1D72B15}" presName="compositeShape" presStyleCnt="0">
        <dgm:presLayoutVars>
          <dgm:chMax val="7"/>
          <dgm:dir/>
          <dgm:resizeHandles val="exact"/>
        </dgm:presLayoutVars>
      </dgm:prSet>
      <dgm:spPr/>
    </dgm:pt>
    <dgm:pt modelId="{29A817A0-C4CA-3D47-A8CB-F0B3F12C7AA5}" type="pres">
      <dgm:prSet presAssocID="{E3A37495-5A35-6147-A934-EA04BFC5A5D1}" presName="circ1" presStyleLbl="vennNode1" presStyleIdx="0" presStyleCnt="6"/>
      <dgm:spPr/>
    </dgm:pt>
    <dgm:pt modelId="{EE65F713-2992-6C4E-8DCF-3782EBD6E290}" type="pres">
      <dgm:prSet presAssocID="{E3A37495-5A35-6147-A934-EA04BFC5A5D1}" presName="circ1Tx" presStyleLbl="revTx" presStyleIdx="0" presStyleCnt="0" custScaleX="176873" custScaleY="99920">
        <dgm:presLayoutVars>
          <dgm:chMax val="0"/>
          <dgm:chPref val="0"/>
          <dgm:bulletEnabled val="1"/>
        </dgm:presLayoutVars>
      </dgm:prSet>
      <dgm:spPr/>
    </dgm:pt>
    <dgm:pt modelId="{C7D712C5-9F87-7648-A70C-FAB9B331172E}" type="pres">
      <dgm:prSet presAssocID="{0D0534D7-1B88-554E-B6E8-61CAD4C0F781}" presName="circ2" presStyleLbl="vennNode1" presStyleIdx="1" presStyleCnt="6"/>
      <dgm:spPr/>
    </dgm:pt>
    <dgm:pt modelId="{DB70DB71-0B2D-E040-9E7B-D5D5F87AC1E6}" type="pres">
      <dgm:prSet presAssocID="{0D0534D7-1B88-554E-B6E8-61CAD4C0F781}" presName="circ2Tx" presStyleLbl="revTx" presStyleIdx="0" presStyleCnt="0" custLinFactNeighborX="1896" custLinFactNeighborY="16682">
        <dgm:presLayoutVars>
          <dgm:chMax val="0"/>
          <dgm:chPref val="0"/>
          <dgm:bulletEnabled val="1"/>
        </dgm:presLayoutVars>
      </dgm:prSet>
      <dgm:spPr/>
    </dgm:pt>
    <dgm:pt modelId="{F1B01E82-D429-404C-9C33-619EF8DCAED7}" type="pres">
      <dgm:prSet presAssocID="{52497B25-8118-954E-B347-9432F8CA6842}" presName="circ3" presStyleLbl="vennNode1" presStyleIdx="2" presStyleCnt="6"/>
      <dgm:spPr/>
    </dgm:pt>
    <dgm:pt modelId="{13B3436D-0CB0-D346-972D-4420C12A97AF}" type="pres">
      <dgm:prSet presAssocID="{52497B25-8118-954E-B347-9432F8CA6842}" presName="circ3Tx" presStyleLbl="revTx" presStyleIdx="0" presStyleCnt="0" custScaleX="133301" custLinFactNeighborX="16627" custLinFactNeighborY="-7988">
        <dgm:presLayoutVars>
          <dgm:chMax val="0"/>
          <dgm:chPref val="0"/>
          <dgm:bulletEnabled val="1"/>
        </dgm:presLayoutVars>
      </dgm:prSet>
      <dgm:spPr/>
    </dgm:pt>
    <dgm:pt modelId="{C0DB69AA-8C52-0D48-A548-B2E40F4B461F}" type="pres">
      <dgm:prSet presAssocID="{1A8A4C85-088B-754E-B1FC-A2DA7F44DE22}" presName="circ4" presStyleLbl="vennNode1" presStyleIdx="3" presStyleCnt="6"/>
      <dgm:spPr/>
    </dgm:pt>
    <dgm:pt modelId="{4EEBDF23-A8E0-6040-9A31-F5E1708E2096}" type="pres">
      <dgm:prSet presAssocID="{1A8A4C85-088B-754E-B1FC-A2DA7F44DE22}" presName="circ4Tx" presStyleLbl="revTx" presStyleIdx="0" presStyleCnt="0" custScaleX="143755">
        <dgm:presLayoutVars>
          <dgm:chMax val="0"/>
          <dgm:chPref val="0"/>
          <dgm:bulletEnabled val="1"/>
        </dgm:presLayoutVars>
      </dgm:prSet>
      <dgm:spPr/>
    </dgm:pt>
    <dgm:pt modelId="{9DECB9C1-7B29-C648-9301-E9BCA216BC5E}" type="pres">
      <dgm:prSet presAssocID="{B3578584-D681-AD43-83C9-93D4801725C5}" presName="circ5" presStyleLbl="vennNode1" presStyleIdx="4" presStyleCnt="6"/>
      <dgm:spPr/>
    </dgm:pt>
    <dgm:pt modelId="{30B1E571-AE94-0344-B436-7566C88C2A97}" type="pres">
      <dgm:prSet presAssocID="{B3578584-D681-AD43-83C9-93D4801725C5}" presName="circ5Tx" presStyleLbl="revTx" presStyleIdx="0" presStyleCnt="0" custScaleX="140982" custLinFactNeighborX="-19966" custLinFactNeighborY="-2461">
        <dgm:presLayoutVars>
          <dgm:chMax val="0"/>
          <dgm:chPref val="0"/>
          <dgm:bulletEnabled val="1"/>
        </dgm:presLayoutVars>
      </dgm:prSet>
      <dgm:spPr/>
    </dgm:pt>
    <dgm:pt modelId="{C4603A6F-67D9-1C49-B194-512705741A5D}" type="pres">
      <dgm:prSet presAssocID="{EE29A0C8-7B3B-D948-99B4-82EB7422C1FB}" presName="circ6" presStyleLbl="vennNode1" presStyleIdx="5" presStyleCnt="6"/>
      <dgm:spPr/>
    </dgm:pt>
    <dgm:pt modelId="{AADA031D-FAE4-F74C-90C3-E09497E38B3E}" type="pres">
      <dgm:prSet presAssocID="{EE29A0C8-7B3B-D948-99B4-82EB7422C1FB}" presName="circ6Tx" presStyleLbl="revTx" presStyleIdx="0" presStyleCnt="0" custScaleX="123330" custLinFactNeighborX="-10770" custLinFactNeighborY="9402">
        <dgm:presLayoutVars>
          <dgm:chMax val="0"/>
          <dgm:chPref val="0"/>
          <dgm:bulletEnabled val="1"/>
        </dgm:presLayoutVars>
      </dgm:prSet>
      <dgm:spPr/>
    </dgm:pt>
  </dgm:ptLst>
  <dgm:cxnLst>
    <dgm:cxn modelId="{CBF0CF04-FCF7-854F-BC45-3211D458E7F0}" type="presOf" srcId="{E3A37495-5A35-6147-A934-EA04BFC5A5D1}" destId="{EE65F713-2992-6C4E-8DCF-3782EBD6E290}" srcOrd="0" destOrd="0" presId="urn:microsoft.com/office/officeart/2005/8/layout/venn1"/>
    <dgm:cxn modelId="{1CF63208-E6D8-3A4D-9812-7C827DEAE51D}" type="presOf" srcId="{C8A86BC4-D146-9E42-AAE2-F230F1D72B15}" destId="{7B707AE2-4C20-6444-B429-BF51A6214A0C}" srcOrd="0" destOrd="0" presId="urn:microsoft.com/office/officeart/2005/8/layout/venn1"/>
    <dgm:cxn modelId="{E62C231B-7317-284E-9458-2D51A7D7DC28}" type="presOf" srcId="{B3578584-D681-AD43-83C9-93D4801725C5}" destId="{30B1E571-AE94-0344-B436-7566C88C2A97}" srcOrd="0" destOrd="0" presId="urn:microsoft.com/office/officeart/2005/8/layout/venn1"/>
    <dgm:cxn modelId="{AAAF9538-770B-3D4B-BE72-3E1EC13A6A5C}" srcId="{C8A86BC4-D146-9E42-AAE2-F230F1D72B15}" destId="{52497B25-8118-954E-B347-9432F8CA6842}" srcOrd="2" destOrd="0" parTransId="{2BFAFD42-862D-2240-913C-A6FE07A95667}" sibTransId="{024BD00B-8E75-7F46-86F1-3C69C525B6B8}"/>
    <dgm:cxn modelId="{139EB84A-73FC-2749-A106-FE4F0FD4CDE1}" srcId="{C8A86BC4-D146-9E42-AAE2-F230F1D72B15}" destId="{E3A37495-5A35-6147-A934-EA04BFC5A5D1}" srcOrd="0" destOrd="0" parTransId="{974015C9-59F5-3544-A7C9-AD2FBD7B3C0F}" sibTransId="{D4633B89-25C8-4F47-856D-122E6BAC8BC8}"/>
    <dgm:cxn modelId="{042B036B-2ECB-CB49-B2FA-EC2A30A9FC9A}" srcId="{C8A86BC4-D146-9E42-AAE2-F230F1D72B15}" destId="{B3578584-D681-AD43-83C9-93D4801725C5}" srcOrd="4" destOrd="0" parTransId="{8FBB6971-F247-304B-B61B-9094B8B0EA6F}" sibTransId="{A28B458D-7229-674D-8003-A8F51A0E386B}"/>
    <dgm:cxn modelId="{7C63FE6E-D21A-1044-A1C4-3C65F6F95B06}" type="presOf" srcId="{EE29A0C8-7B3B-D948-99B4-82EB7422C1FB}" destId="{AADA031D-FAE4-F74C-90C3-E09497E38B3E}" srcOrd="0" destOrd="0" presId="urn:microsoft.com/office/officeart/2005/8/layout/venn1"/>
    <dgm:cxn modelId="{609A254F-2D61-6441-A6A1-F8AEE8BD55B8}" type="presOf" srcId="{52497B25-8118-954E-B347-9432F8CA6842}" destId="{13B3436D-0CB0-D346-972D-4420C12A97AF}" srcOrd="0" destOrd="0" presId="urn:microsoft.com/office/officeart/2005/8/layout/venn1"/>
    <dgm:cxn modelId="{85A7907D-B748-A346-A96A-08116DB7968C}" srcId="{C8A86BC4-D146-9E42-AAE2-F230F1D72B15}" destId="{1A8A4C85-088B-754E-B1FC-A2DA7F44DE22}" srcOrd="3" destOrd="0" parTransId="{3AD5B92D-E343-7946-A93F-04DE78515B51}" sibTransId="{E976A8A5-38FD-C340-9A74-AFA9E3E456AF}"/>
    <dgm:cxn modelId="{966CF07D-BF45-4F4F-9EB5-C0A97A539480}" srcId="{C8A86BC4-D146-9E42-AAE2-F230F1D72B15}" destId="{0D0534D7-1B88-554E-B6E8-61CAD4C0F781}" srcOrd="1" destOrd="0" parTransId="{ACC4C760-5133-7142-ACB9-8B62CAFB80DE}" sibTransId="{67B37E20-5B82-3046-911A-F73E45F5D252}"/>
    <dgm:cxn modelId="{0988D0A3-B078-0349-862A-0E97F884230E}" type="presOf" srcId="{1A8A4C85-088B-754E-B1FC-A2DA7F44DE22}" destId="{4EEBDF23-A8E0-6040-9A31-F5E1708E2096}" srcOrd="0" destOrd="0" presId="urn:microsoft.com/office/officeart/2005/8/layout/venn1"/>
    <dgm:cxn modelId="{B59616DF-35D4-9243-8856-FCA0904ABEA8}" type="presOf" srcId="{0D0534D7-1B88-554E-B6E8-61CAD4C0F781}" destId="{DB70DB71-0B2D-E040-9E7B-D5D5F87AC1E6}" srcOrd="0" destOrd="0" presId="urn:microsoft.com/office/officeart/2005/8/layout/venn1"/>
    <dgm:cxn modelId="{CB2C6FF6-773A-5C48-AD27-17C960F3E4FB}" srcId="{C8A86BC4-D146-9E42-AAE2-F230F1D72B15}" destId="{EE29A0C8-7B3B-D948-99B4-82EB7422C1FB}" srcOrd="5" destOrd="0" parTransId="{D8410885-DCA8-F846-A4D1-52E6E7BB408D}" sibTransId="{163DEB4E-605E-B749-850E-4C4E3D9A6DA7}"/>
    <dgm:cxn modelId="{96669DC5-433F-0B40-B8B4-22E1367C8CCA}" type="presParOf" srcId="{7B707AE2-4C20-6444-B429-BF51A6214A0C}" destId="{29A817A0-C4CA-3D47-A8CB-F0B3F12C7AA5}" srcOrd="0" destOrd="0" presId="urn:microsoft.com/office/officeart/2005/8/layout/venn1"/>
    <dgm:cxn modelId="{3208E08C-58E7-E149-862E-FD8AF93E304C}" type="presParOf" srcId="{7B707AE2-4C20-6444-B429-BF51A6214A0C}" destId="{EE65F713-2992-6C4E-8DCF-3782EBD6E290}" srcOrd="1" destOrd="0" presId="urn:microsoft.com/office/officeart/2005/8/layout/venn1"/>
    <dgm:cxn modelId="{98740BD5-5616-3040-9786-1B266C367FE7}" type="presParOf" srcId="{7B707AE2-4C20-6444-B429-BF51A6214A0C}" destId="{C7D712C5-9F87-7648-A70C-FAB9B331172E}" srcOrd="2" destOrd="0" presId="urn:microsoft.com/office/officeart/2005/8/layout/venn1"/>
    <dgm:cxn modelId="{73A64EEF-8BFA-FB48-83D9-7AD8819B307A}" type="presParOf" srcId="{7B707AE2-4C20-6444-B429-BF51A6214A0C}" destId="{DB70DB71-0B2D-E040-9E7B-D5D5F87AC1E6}" srcOrd="3" destOrd="0" presId="urn:microsoft.com/office/officeart/2005/8/layout/venn1"/>
    <dgm:cxn modelId="{77D12E96-DB47-884C-B2D7-1C3447EC73C8}" type="presParOf" srcId="{7B707AE2-4C20-6444-B429-BF51A6214A0C}" destId="{F1B01E82-D429-404C-9C33-619EF8DCAED7}" srcOrd="4" destOrd="0" presId="urn:microsoft.com/office/officeart/2005/8/layout/venn1"/>
    <dgm:cxn modelId="{2F1D5EC7-AF80-2345-947D-2F3C292967EB}" type="presParOf" srcId="{7B707AE2-4C20-6444-B429-BF51A6214A0C}" destId="{13B3436D-0CB0-D346-972D-4420C12A97AF}" srcOrd="5" destOrd="0" presId="urn:microsoft.com/office/officeart/2005/8/layout/venn1"/>
    <dgm:cxn modelId="{E19CCEF6-00FD-E445-A303-EC8D024295CB}" type="presParOf" srcId="{7B707AE2-4C20-6444-B429-BF51A6214A0C}" destId="{C0DB69AA-8C52-0D48-A548-B2E40F4B461F}" srcOrd="6" destOrd="0" presId="urn:microsoft.com/office/officeart/2005/8/layout/venn1"/>
    <dgm:cxn modelId="{06344C17-0DCA-9746-A92F-7A8E5CB692A2}" type="presParOf" srcId="{7B707AE2-4C20-6444-B429-BF51A6214A0C}" destId="{4EEBDF23-A8E0-6040-9A31-F5E1708E2096}" srcOrd="7" destOrd="0" presId="urn:microsoft.com/office/officeart/2005/8/layout/venn1"/>
    <dgm:cxn modelId="{9E153FA9-7319-5246-979C-1FD1F74A5754}" type="presParOf" srcId="{7B707AE2-4C20-6444-B429-BF51A6214A0C}" destId="{9DECB9C1-7B29-C648-9301-E9BCA216BC5E}" srcOrd="8" destOrd="0" presId="urn:microsoft.com/office/officeart/2005/8/layout/venn1"/>
    <dgm:cxn modelId="{1E15FC06-BAAF-5847-9B28-C3F7AED01772}" type="presParOf" srcId="{7B707AE2-4C20-6444-B429-BF51A6214A0C}" destId="{30B1E571-AE94-0344-B436-7566C88C2A97}" srcOrd="9" destOrd="0" presId="urn:microsoft.com/office/officeart/2005/8/layout/venn1"/>
    <dgm:cxn modelId="{82322EAA-DEF0-7F40-9E47-A7162591EF0F}" type="presParOf" srcId="{7B707AE2-4C20-6444-B429-BF51A6214A0C}" destId="{C4603A6F-67D9-1C49-B194-512705741A5D}" srcOrd="10" destOrd="0" presId="urn:microsoft.com/office/officeart/2005/8/layout/venn1"/>
    <dgm:cxn modelId="{66045DCB-6064-9849-AB96-3985B09E2915}" type="presParOf" srcId="{7B707AE2-4C20-6444-B429-BF51A6214A0C}" destId="{AADA031D-FAE4-F74C-90C3-E09497E38B3E}" srcOrd="11"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9657DC-3DE2-8C45-9831-B341364D6448}">
      <dsp:nvSpPr>
        <dsp:cNvPr id="0" name=""/>
        <dsp:cNvSpPr/>
      </dsp:nvSpPr>
      <dsp:spPr>
        <a:xfrm>
          <a:off x="3993560" y="2592287"/>
          <a:ext cx="797854" cy="1715386"/>
        </a:xfrm>
        <a:custGeom>
          <a:avLst/>
          <a:gdLst/>
          <a:ahLst/>
          <a:cxnLst/>
          <a:rect l="0" t="0" r="0" b="0"/>
          <a:pathLst>
            <a:path>
              <a:moveTo>
                <a:pt x="0" y="0"/>
              </a:moveTo>
              <a:lnTo>
                <a:pt x="398927" y="0"/>
              </a:lnTo>
              <a:lnTo>
                <a:pt x="398927" y="1715386"/>
              </a:lnTo>
              <a:lnTo>
                <a:pt x="797854" y="1715386"/>
              </a:lnTo>
            </a:path>
          </a:pathLst>
        </a:custGeom>
        <a:noFill/>
        <a:ln w="28575" cap="flat" cmpd="sng" algn="ctr">
          <a:solidFill>
            <a:schemeClr val="accent6">
              <a:lumMod val="75000"/>
            </a:schemeClr>
          </a:solidFill>
          <a:prstDash val="solid"/>
        </a:ln>
        <a:effectLst/>
      </dsp:spPr>
      <dsp:style>
        <a:lnRef idx="2">
          <a:scrgbClr r="0" g="0" b="0"/>
        </a:lnRef>
        <a:fillRef idx="0">
          <a:scrgbClr r="0" g="0" b="0"/>
        </a:fillRef>
        <a:effectRef idx="0">
          <a:scrgbClr r="0" g="0" b="0"/>
        </a:effectRef>
        <a:fontRef idx="minor"/>
      </dsp:style>
    </dsp:sp>
    <dsp:sp modelId="{4587D084-CFC5-5E42-BAAA-AAA8DBDABFFF}">
      <dsp:nvSpPr>
        <dsp:cNvPr id="0" name=""/>
        <dsp:cNvSpPr/>
      </dsp:nvSpPr>
      <dsp:spPr>
        <a:xfrm>
          <a:off x="3993560" y="2546567"/>
          <a:ext cx="797854" cy="91440"/>
        </a:xfrm>
        <a:custGeom>
          <a:avLst/>
          <a:gdLst/>
          <a:ahLst/>
          <a:cxnLst/>
          <a:rect l="0" t="0" r="0" b="0"/>
          <a:pathLst>
            <a:path>
              <a:moveTo>
                <a:pt x="0" y="45720"/>
              </a:moveTo>
              <a:lnTo>
                <a:pt x="797854" y="45720"/>
              </a:lnTo>
            </a:path>
          </a:pathLst>
        </a:custGeom>
        <a:noFill/>
        <a:ln w="28575" cap="flat" cmpd="sng" algn="ctr">
          <a:solidFill>
            <a:schemeClr val="accent6">
              <a:lumMod val="75000"/>
            </a:schemeClr>
          </a:solidFill>
          <a:prstDash val="solid"/>
        </a:ln>
        <a:effectLst/>
      </dsp:spPr>
      <dsp:style>
        <a:lnRef idx="2">
          <a:scrgbClr r="0" g="0" b="0"/>
        </a:lnRef>
        <a:fillRef idx="0">
          <a:scrgbClr r="0" g="0" b="0"/>
        </a:fillRef>
        <a:effectRef idx="0">
          <a:scrgbClr r="0" g="0" b="0"/>
        </a:effectRef>
        <a:fontRef idx="minor"/>
      </dsp:style>
    </dsp:sp>
    <dsp:sp modelId="{B7F6A272-8708-9949-B6DC-058C3DB317AD}">
      <dsp:nvSpPr>
        <dsp:cNvPr id="0" name=""/>
        <dsp:cNvSpPr/>
      </dsp:nvSpPr>
      <dsp:spPr>
        <a:xfrm>
          <a:off x="3993560" y="876900"/>
          <a:ext cx="797854" cy="1715386"/>
        </a:xfrm>
        <a:custGeom>
          <a:avLst/>
          <a:gdLst/>
          <a:ahLst/>
          <a:cxnLst/>
          <a:rect l="0" t="0" r="0" b="0"/>
          <a:pathLst>
            <a:path>
              <a:moveTo>
                <a:pt x="0" y="1715386"/>
              </a:moveTo>
              <a:lnTo>
                <a:pt x="398927" y="1715386"/>
              </a:lnTo>
              <a:lnTo>
                <a:pt x="398927" y="0"/>
              </a:lnTo>
              <a:lnTo>
                <a:pt x="797854" y="0"/>
              </a:lnTo>
            </a:path>
          </a:pathLst>
        </a:custGeom>
        <a:noFill/>
        <a:ln w="28575" cap="flat" cmpd="sng" algn="ctr">
          <a:solidFill>
            <a:schemeClr val="accent6">
              <a:lumMod val="75000"/>
            </a:schemeClr>
          </a:solidFill>
          <a:prstDash val="solid"/>
        </a:ln>
        <a:effectLst/>
      </dsp:spPr>
      <dsp:style>
        <a:lnRef idx="2">
          <a:scrgbClr r="0" g="0" b="0"/>
        </a:lnRef>
        <a:fillRef idx="0">
          <a:scrgbClr r="0" g="0" b="0"/>
        </a:fillRef>
        <a:effectRef idx="0">
          <a:scrgbClr r="0" g="0" b="0"/>
        </a:effectRef>
        <a:fontRef idx="minor"/>
      </dsp:style>
    </dsp:sp>
    <dsp:sp modelId="{E87E256C-61EE-D948-B7C8-018030B607D0}">
      <dsp:nvSpPr>
        <dsp:cNvPr id="0" name=""/>
        <dsp:cNvSpPr/>
      </dsp:nvSpPr>
      <dsp:spPr>
        <a:xfrm>
          <a:off x="4289" y="1983923"/>
          <a:ext cx="3989271" cy="1216727"/>
        </a:xfrm>
        <a:prstGeom prst="rect">
          <a:avLst/>
        </a:prstGeom>
        <a:solidFill>
          <a:schemeClr val="accent6">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dirty="0">
              <a:latin typeface="+mn-lt"/>
            </a:rPr>
            <a:t>NIST defines three service models, which can be viewed as nested service alternatives</a:t>
          </a:r>
        </a:p>
      </dsp:txBody>
      <dsp:txXfrm>
        <a:off x="4289" y="1983923"/>
        <a:ext cx="3989271" cy="1216727"/>
      </dsp:txXfrm>
    </dsp:sp>
    <dsp:sp modelId="{7B4D2EC8-8C64-1548-AFF0-9D194B9DE549}">
      <dsp:nvSpPr>
        <dsp:cNvPr id="0" name=""/>
        <dsp:cNvSpPr/>
      </dsp:nvSpPr>
      <dsp:spPr>
        <a:xfrm>
          <a:off x="4791415" y="268536"/>
          <a:ext cx="3989271" cy="1216727"/>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dirty="0">
              <a:latin typeface="+mn-lt"/>
            </a:rPr>
            <a:t>Software as a service (SaaS)</a:t>
          </a:r>
        </a:p>
      </dsp:txBody>
      <dsp:txXfrm>
        <a:off x="4791415" y="268536"/>
        <a:ext cx="3989271" cy="1216727"/>
      </dsp:txXfrm>
    </dsp:sp>
    <dsp:sp modelId="{1CC07AA2-DE9F-594D-9734-03835D885850}">
      <dsp:nvSpPr>
        <dsp:cNvPr id="0" name=""/>
        <dsp:cNvSpPr/>
      </dsp:nvSpPr>
      <dsp:spPr>
        <a:xfrm>
          <a:off x="4791415" y="1983923"/>
          <a:ext cx="3989271" cy="1216727"/>
        </a:xfrm>
        <a:prstGeom prst="rect">
          <a:avLst/>
        </a:prstGeom>
        <a:solidFill>
          <a:schemeClr val="accent4">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dirty="0">
              <a:latin typeface="+mn-lt"/>
            </a:rPr>
            <a:t>Platform as a service (PaaS)</a:t>
          </a:r>
        </a:p>
      </dsp:txBody>
      <dsp:txXfrm>
        <a:off x="4791415" y="1983923"/>
        <a:ext cx="3989271" cy="1216727"/>
      </dsp:txXfrm>
    </dsp:sp>
    <dsp:sp modelId="{4054BDC4-2038-E445-8576-5AFCE9997923}">
      <dsp:nvSpPr>
        <dsp:cNvPr id="0" name=""/>
        <dsp:cNvSpPr/>
      </dsp:nvSpPr>
      <dsp:spPr>
        <a:xfrm>
          <a:off x="4791415" y="3699310"/>
          <a:ext cx="3989271" cy="1216727"/>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dirty="0">
              <a:latin typeface="+mn-lt"/>
            </a:rPr>
            <a:t>Infrastructure as a service (IaaS)</a:t>
          </a:r>
        </a:p>
      </dsp:txBody>
      <dsp:txXfrm>
        <a:off x="4791415" y="3699310"/>
        <a:ext cx="3989271" cy="12167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3D4398-A08F-B248-871C-C91F6E13F834}">
      <dsp:nvSpPr>
        <dsp:cNvPr id="0" name=""/>
        <dsp:cNvSpPr/>
      </dsp:nvSpPr>
      <dsp:spPr>
        <a:xfrm>
          <a:off x="2253" y="0"/>
          <a:ext cx="1831813" cy="482453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chemeClr val="bg1"/>
              </a:solidFill>
            </a:rPr>
            <a:t>SaaS provides service to customers in the form of software, specifically application software, running on and accessible in the cloud</a:t>
          </a:r>
        </a:p>
      </dsp:txBody>
      <dsp:txXfrm>
        <a:off x="55905" y="53652"/>
        <a:ext cx="1724509" cy="4717232"/>
      </dsp:txXfrm>
    </dsp:sp>
    <dsp:sp modelId="{861475B7-5802-B241-A8CF-C23F7C7AF827}">
      <dsp:nvSpPr>
        <dsp:cNvPr id="0" name=""/>
        <dsp:cNvSpPr/>
      </dsp:nvSpPr>
      <dsp:spPr>
        <a:xfrm>
          <a:off x="2043507" y="2171150"/>
          <a:ext cx="444012" cy="482235"/>
        </a:xfrm>
        <a:prstGeom prst="rightArrow">
          <a:avLst>
            <a:gd name="adj1" fmla="val 60000"/>
            <a:gd name="adj2" fmla="val 50000"/>
          </a:avLst>
        </a:prstGeom>
        <a:solidFill>
          <a:schemeClr val="accent4">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2043507" y="2267597"/>
        <a:ext cx="310808" cy="289341"/>
      </dsp:txXfrm>
    </dsp:sp>
    <dsp:sp modelId="{5E06882C-B0C3-3B44-8FAC-BFC70CF684F2}">
      <dsp:nvSpPr>
        <dsp:cNvPr id="0" name=""/>
        <dsp:cNvSpPr/>
      </dsp:nvSpPr>
      <dsp:spPr>
        <a:xfrm>
          <a:off x="2671827" y="144009"/>
          <a:ext cx="1952314" cy="453651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rtl="0">
            <a:lnSpc>
              <a:spcPct val="90000"/>
            </a:lnSpc>
            <a:spcBef>
              <a:spcPct val="0"/>
            </a:spcBef>
            <a:spcAft>
              <a:spcPct val="35000"/>
            </a:spcAft>
            <a:buNone/>
          </a:pPr>
          <a:r>
            <a:rPr lang="en-US" sz="1400" kern="1200" dirty="0">
              <a:solidFill>
                <a:schemeClr val="bg1"/>
              </a:solidFill>
            </a:rPr>
            <a:t>It enables the customer to use the cloud provider’s applications running on the provider’s cloud infrastructure</a:t>
          </a:r>
        </a:p>
        <a:p>
          <a:pPr marL="114300" lvl="1" indent="-114300" algn="l" defTabSz="533400" rtl="0">
            <a:lnSpc>
              <a:spcPct val="90000"/>
            </a:lnSpc>
            <a:spcBef>
              <a:spcPct val="0"/>
            </a:spcBef>
            <a:spcAft>
              <a:spcPct val="15000"/>
            </a:spcAft>
            <a:buChar char="•"/>
          </a:pPr>
          <a:r>
            <a:rPr lang="en-US" sz="1200" kern="1200" dirty="0">
              <a:solidFill>
                <a:schemeClr val="bg1"/>
              </a:solidFill>
            </a:rPr>
            <a:t>The applications are accessible from various client devices through a simple interface, such as a Web browser</a:t>
          </a:r>
        </a:p>
        <a:p>
          <a:pPr marL="114300" lvl="1" indent="-114300" algn="l" defTabSz="533400" rtl="0">
            <a:lnSpc>
              <a:spcPct val="90000"/>
            </a:lnSpc>
            <a:spcBef>
              <a:spcPct val="0"/>
            </a:spcBef>
            <a:spcAft>
              <a:spcPct val="15000"/>
            </a:spcAft>
            <a:buChar char="•"/>
          </a:pPr>
          <a:r>
            <a:rPr lang="en-US" sz="1200" kern="1200" dirty="0">
              <a:solidFill>
                <a:schemeClr val="bg1"/>
              </a:solidFill>
            </a:rPr>
            <a:t>Instead of obtaining desktop and server licenses for software products it uses, an enterprise obtains the same functions from the cloud service</a:t>
          </a:r>
        </a:p>
      </dsp:txBody>
      <dsp:txXfrm>
        <a:off x="2729008" y="201190"/>
        <a:ext cx="1837952" cy="4422154"/>
      </dsp:txXfrm>
    </dsp:sp>
    <dsp:sp modelId="{6E55B9C0-005E-914A-8EE0-4DACA41CE373}">
      <dsp:nvSpPr>
        <dsp:cNvPr id="0" name=""/>
        <dsp:cNvSpPr/>
      </dsp:nvSpPr>
      <dsp:spPr>
        <a:xfrm>
          <a:off x="4803600" y="2171150"/>
          <a:ext cx="380454" cy="482235"/>
        </a:xfrm>
        <a:prstGeom prst="rightArrow">
          <a:avLst>
            <a:gd name="adj1" fmla="val 60000"/>
            <a:gd name="adj2" fmla="val 50000"/>
          </a:avLst>
        </a:prstGeom>
        <a:solidFill>
          <a:schemeClr val="accent4">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4803600" y="2267597"/>
        <a:ext cx="266318" cy="289341"/>
      </dsp:txXfrm>
    </dsp:sp>
    <dsp:sp modelId="{D120BA99-1505-3644-B33C-C6A94FBCBB71}">
      <dsp:nvSpPr>
        <dsp:cNvPr id="0" name=""/>
        <dsp:cNvSpPr/>
      </dsp:nvSpPr>
      <dsp:spPr>
        <a:xfrm>
          <a:off x="5341979" y="576063"/>
          <a:ext cx="1440580" cy="3672408"/>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dirty="0">
              <a:solidFill>
                <a:schemeClr val="bg1"/>
              </a:solidFill>
            </a:rPr>
            <a:t>The use of SaaS avoids the complexity of software installation, maintenance, upgrades, and patches</a:t>
          </a:r>
        </a:p>
      </dsp:txBody>
      <dsp:txXfrm>
        <a:off x="5384172" y="618256"/>
        <a:ext cx="1356194" cy="3588022"/>
      </dsp:txXfrm>
    </dsp:sp>
    <dsp:sp modelId="{8B0211F3-B5D8-CC4F-B043-9A339F4CA9FB}">
      <dsp:nvSpPr>
        <dsp:cNvPr id="0" name=""/>
        <dsp:cNvSpPr/>
      </dsp:nvSpPr>
      <dsp:spPr>
        <a:xfrm>
          <a:off x="6977010" y="2171150"/>
          <a:ext cx="412233" cy="482235"/>
        </a:xfrm>
        <a:prstGeom prst="rightArrow">
          <a:avLst>
            <a:gd name="adj1" fmla="val 60000"/>
            <a:gd name="adj2" fmla="val 50000"/>
          </a:avLst>
        </a:prstGeom>
        <a:solidFill>
          <a:schemeClr val="accent4">
            <a:lumMod val="60000"/>
            <a:lumOff val="40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6977010" y="2267597"/>
        <a:ext cx="288563" cy="289341"/>
      </dsp:txXfrm>
    </dsp:sp>
    <dsp:sp modelId="{A71D6A92-F723-A949-9B91-0CBCEAA4128A}">
      <dsp:nvSpPr>
        <dsp:cNvPr id="0" name=""/>
        <dsp:cNvSpPr/>
      </dsp:nvSpPr>
      <dsp:spPr>
        <a:xfrm>
          <a:off x="7560359" y="432053"/>
          <a:ext cx="1366378" cy="3960428"/>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dirty="0">
              <a:solidFill>
                <a:schemeClr val="bg1"/>
              </a:solidFill>
            </a:rPr>
            <a:t>Examples of this service are Google Gmail, Microsoft 365, Salesforce, Citrix GoToMeeting, and Cisco WebEx </a:t>
          </a:r>
        </a:p>
      </dsp:txBody>
      <dsp:txXfrm>
        <a:off x="7600379" y="472073"/>
        <a:ext cx="1286338" cy="38803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54BE65-DC52-5943-883D-3F20876A6A27}">
      <dsp:nvSpPr>
        <dsp:cNvPr id="0" name=""/>
        <dsp:cNvSpPr/>
      </dsp:nvSpPr>
      <dsp:spPr>
        <a:xfrm>
          <a:off x="0" y="469899"/>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A PaaS cloud provides service to customers in the form of a platform on which the customer’s applications can run</a:t>
          </a:r>
        </a:p>
      </dsp:txBody>
      <dsp:txXfrm>
        <a:off x="0" y="469899"/>
        <a:ext cx="2571749" cy="1543050"/>
      </dsp:txXfrm>
    </dsp:sp>
    <dsp:sp modelId="{238B0642-1BB8-4140-AFF4-84DCB0C2FD3F}">
      <dsp:nvSpPr>
        <dsp:cNvPr id="0" name=""/>
        <dsp:cNvSpPr/>
      </dsp:nvSpPr>
      <dsp:spPr>
        <a:xfrm>
          <a:off x="2828925" y="469899"/>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PaaS enables the customer to deploy onto the cloud infrastructure customer-created or acquired applications</a:t>
          </a:r>
        </a:p>
      </dsp:txBody>
      <dsp:txXfrm>
        <a:off x="2828925" y="469899"/>
        <a:ext cx="2571749" cy="1543050"/>
      </dsp:txXfrm>
    </dsp:sp>
    <dsp:sp modelId="{BEDCEE0F-096D-994B-97C2-464E45771A02}">
      <dsp:nvSpPr>
        <dsp:cNvPr id="0" name=""/>
        <dsp:cNvSpPr/>
      </dsp:nvSpPr>
      <dsp:spPr>
        <a:xfrm>
          <a:off x="5657849" y="469899"/>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A PaaS cloud provides useful software building blocks, plus a number of development tools, such as programming language tools, run-time environments, and other tools that assist in deploying new applications</a:t>
          </a:r>
        </a:p>
      </dsp:txBody>
      <dsp:txXfrm>
        <a:off x="5657849" y="469899"/>
        <a:ext cx="2571749" cy="1543050"/>
      </dsp:txXfrm>
    </dsp:sp>
    <dsp:sp modelId="{2BB00C28-D131-5345-B453-0513D6229EC9}">
      <dsp:nvSpPr>
        <dsp:cNvPr id="0" name=""/>
        <dsp:cNvSpPr/>
      </dsp:nvSpPr>
      <dsp:spPr>
        <a:xfrm>
          <a:off x="0" y="2270125"/>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In effect, PaaS is an operating system in the cloud</a:t>
          </a:r>
        </a:p>
      </dsp:txBody>
      <dsp:txXfrm>
        <a:off x="0" y="2270125"/>
        <a:ext cx="2571749" cy="1543050"/>
      </dsp:txXfrm>
    </dsp:sp>
    <dsp:sp modelId="{57733E80-FC2C-B341-B1F6-B5CBC4455452}">
      <dsp:nvSpPr>
        <dsp:cNvPr id="0" name=""/>
        <dsp:cNvSpPr/>
      </dsp:nvSpPr>
      <dsp:spPr>
        <a:xfrm>
          <a:off x="2828925" y="2270125"/>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It is useful for an organization that wants to develop new or tailored applications while paying for the needed computing resources only as needed, and only for as long as needed</a:t>
          </a:r>
        </a:p>
      </dsp:txBody>
      <dsp:txXfrm>
        <a:off x="2828925" y="2270125"/>
        <a:ext cx="2571749" cy="1543050"/>
      </dsp:txXfrm>
    </dsp:sp>
    <dsp:sp modelId="{B1C140D9-FE1D-0447-86EE-2B0B8441E746}">
      <dsp:nvSpPr>
        <dsp:cNvPr id="0" name=""/>
        <dsp:cNvSpPr/>
      </dsp:nvSpPr>
      <dsp:spPr>
        <a:xfrm>
          <a:off x="5657849" y="2270125"/>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bg1"/>
              </a:solidFill>
            </a:rPr>
            <a:t>Examples of PaaS include </a:t>
          </a:r>
          <a:r>
            <a:rPr lang="en-US" sz="1300" kern="1200" dirty="0" err="1">
              <a:solidFill>
                <a:schemeClr val="bg1"/>
              </a:solidFill>
            </a:rPr>
            <a:t>AppEngine</a:t>
          </a:r>
          <a:r>
            <a:rPr lang="en-US" sz="1300" kern="1200" dirty="0">
              <a:solidFill>
                <a:schemeClr val="bg1"/>
              </a:solidFill>
            </a:rPr>
            <a:t>, Engine Yard, </a:t>
          </a:r>
          <a:r>
            <a:rPr lang="en-US" sz="1300" kern="1200" dirty="0" err="1">
              <a:solidFill>
                <a:schemeClr val="bg1"/>
              </a:solidFill>
            </a:rPr>
            <a:t>Heroku</a:t>
          </a:r>
          <a:r>
            <a:rPr lang="en-US" sz="1300" kern="1200" dirty="0">
              <a:solidFill>
                <a:schemeClr val="bg1"/>
              </a:solidFill>
            </a:rPr>
            <a:t>, Microsoft Azure, </a:t>
          </a:r>
          <a:r>
            <a:rPr lang="en-US" sz="1300" kern="1200" dirty="0" err="1">
              <a:solidFill>
                <a:schemeClr val="bg1"/>
              </a:solidFill>
            </a:rPr>
            <a:t>Force.com</a:t>
          </a:r>
          <a:r>
            <a:rPr lang="en-US" sz="1300" kern="1200" dirty="0">
              <a:solidFill>
                <a:schemeClr val="bg1"/>
              </a:solidFill>
            </a:rPr>
            <a:t>, and Apache </a:t>
          </a:r>
          <a:r>
            <a:rPr lang="en-US" sz="1300" kern="1200" dirty="0" err="1">
              <a:solidFill>
                <a:schemeClr val="bg1"/>
              </a:solidFill>
            </a:rPr>
            <a:t>Stratos</a:t>
          </a:r>
          <a:endParaRPr lang="en-US" sz="1300" kern="1200" dirty="0">
            <a:solidFill>
              <a:schemeClr val="bg1"/>
            </a:solidFill>
          </a:endParaRPr>
        </a:p>
      </dsp:txBody>
      <dsp:txXfrm>
        <a:off x="5657849" y="2270125"/>
        <a:ext cx="2571749" cy="15430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A26268-06D2-6F4D-81BB-FCA982F3260E}">
      <dsp:nvSpPr>
        <dsp:cNvPr id="0" name=""/>
        <dsp:cNvSpPr/>
      </dsp:nvSpPr>
      <dsp:spPr>
        <a:xfrm>
          <a:off x="0" y="742457"/>
          <a:ext cx="2679719" cy="160783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With IaaS, the customer has access to the resources of the underlying cloud infrastructure</a:t>
          </a:r>
        </a:p>
      </dsp:txBody>
      <dsp:txXfrm>
        <a:off x="0" y="742457"/>
        <a:ext cx="2679719" cy="1607832"/>
      </dsp:txXfrm>
    </dsp:sp>
    <dsp:sp modelId="{6FA7CAFA-97AA-C142-9EA1-8B84378AECDA}">
      <dsp:nvSpPr>
        <dsp:cNvPr id="0" name=""/>
        <dsp:cNvSpPr/>
      </dsp:nvSpPr>
      <dsp:spPr>
        <a:xfrm>
          <a:off x="2947692" y="742457"/>
          <a:ext cx="2679719" cy="160783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The cloud service user does not manage or control the resources of the underlying cloud infrastructure, but has control over operating systems, deployed applications, and possibly limited control of select networking components</a:t>
          </a:r>
        </a:p>
      </dsp:txBody>
      <dsp:txXfrm>
        <a:off x="2947692" y="742457"/>
        <a:ext cx="2679719" cy="1607832"/>
      </dsp:txXfrm>
    </dsp:sp>
    <dsp:sp modelId="{D36B5A50-559A-D64C-BDF1-2D4166497462}">
      <dsp:nvSpPr>
        <dsp:cNvPr id="0" name=""/>
        <dsp:cNvSpPr/>
      </dsp:nvSpPr>
      <dsp:spPr>
        <a:xfrm>
          <a:off x="5895384" y="742457"/>
          <a:ext cx="2679719" cy="160783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IaaS provides virtual machines and other virtualized hardware and operating systems</a:t>
          </a:r>
        </a:p>
      </dsp:txBody>
      <dsp:txXfrm>
        <a:off x="5895384" y="742457"/>
        <a:ext cx="2679719" cy="1607832"/>
      </dsp:txXfrm>
    </dsp:sp>
    <dsp:sp modelId="{19C92E21-D1E2-DE49-842C-36433288F40E}">
      <dsp:nvSpPr>
        <dsp:cNvPr id="0" name=""/>
        <dsp:cNvSpPr/>
      </dsp:nvSpPr>
      <dsp:spPr>
        <a:xfrm>
          <a:off x="0" y="2618262"/>
          <a:ext cx="2679719" cy="160783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IaaS offers the customer processing, storage, networks, and other fundamental computing resources so the customer is able to deploy and run arbitrary software, which can include operating systems and applications</a:t>
          </a:r>
        </a:p>
      </dsp:txBody>
      <dsp:txXfrm>
        <a:off x="0" y="2618262"/>
        <a:ext cx="2679719" cy="1607832"/>
      </dsp:txXfrm>
    </dsp:sp>
    <dsp:sp modelId="{E796E426-B2E1-9E40-A27F-39EA4B5659D2}">
      <dsp:nvSpPr>
        <dsp:cNvPr id="0" name=""/>
        <dsp:cNvSpPr/>
      </dsp:nvSpPr>
      <dsp:spPr>
        <a:xfrm>
          <a:off x="2947692" y="2618261"/>
          <a:ext cx="2679719" cy="160783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IaaS enables customers to combine basic computing services, such as number crunching and data storage, to build highly adaptable computer systems</a:t>
          </a:r>
        </a:p>
      </dsp:txBody>
      <dsp:txXfrm>
        <a:off x="2947692" y="2618261"/>
        <a:ext cx="2679719" cy="1607832"/>
      </dsp:txXfrm>
    </dsp:sp>
    <dsp:sp modelId="{AE601BA4-BD1B-B648-8A1D-3F4C706B7346}">
      <dsp:nvSpPr>
        <dsp:cNvPr id="0" name=""/>
        <dsp:cNvSpPr/>
      </dsp:nvSpPr>
      <dsp:spPr>
        <a:xfrm>
          <a:off x="5895384" y="2618261"/>
          <a:ext cx="2679719" cy="160783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solidFill>
                <a:schemeClr val="bg1"/>
              </a:solidFill>
            </a:rPr>
            <a:t>Examples of IaaS are Amazon Elastic Compute Cloud, Microsoft Windows Azure, Google Compute Engine, and Rackspace</a:t>
          </a:r>
        </a:p>
      </dsp:txBody>
      <dsp:txXfrm>
        <a:off x="5895384" y="2618261"/>
        <a:ext cx="2679719" cy="16078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C8978F-8427-944E-8D20-D74B6757C7B3}">
      <dsp:nvSpPr>
        <dsp:cNvPr id="0" name=""/>
        <dsp:cNvSpPr/>
      </dsp:nvSpPr>
      <dsp:spPr>
        <a:xfrm rot="16200000">
          <a:off x="923898" y="-709598"/>
          <a:ext cx="1485898" cy="3238484"/>
        </a:xfrm>
        <a:prstGeom prst="round1Rect">
          <a:avLst/>
        </a:prstGeom>
        <a:solidFill>
          <a:schemeClr val="accent3">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kern="1200" dirty="0"/>
            <a:t>Public cloud</a:t>
          </a:r>
        </a:p>
      </dsp:txBody>
      <dsp:txXfrm rot="5400000">
        <a:off x="47606" y="166694"/>
        <a:ext cx="3238484" cy="1114424"/>
      </dsp:txXfrm>
    </dsp:sp>
    <dsp:sp modelId="{B264DF74-41D2-784D-8904-55087CE6959A}">
      <dsp:nvSpPr>
        <dsp:cNvPr id="0" name=""/>
        <dsp:cNvSpPr/>
      </dsp:nvSpPr>
      <dsp:spPr>
        <a:xfrm>
          <a:off x="4914894" y="176228"/>
          <a:ext cx="3086105" cy="1523990"/>
        </a:xfrm>
        <a:prstGeom prst="round1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kern="1200" dirty="0"/>
            <a:t>Community cloud</a:t>
          </a:r>
        </a:p>
      </dsp:txBody>
      <dsp:txXfrm>
        <a:off x="4914894" y="176228"/>
        <a:ext cx="3086105" cy="1142992"/>
      </dsp:txXfrm>
    </dsp:sp>
    <dsp:sp modelId="{70CFBC4C-9DEC-C54A-A87B-1185E106B10D}">
      <dsp:nvSpPr>
        <dsp:cNvPr id="0" name=""/>
        <dsp:cNvSpPr/>
      </dsp:nvSpPr>
      <dsp:spPr>
        <a:xfrm rot="10800000">
          <a:off x="20" y="2666994"/>
          <a:ext cx="3352779" cy="1619241"/>
        </a:xfrm>
        <a:prstGeom prst="round1Rect">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kern="1200" dirty="0"/>
            <a:t>Private cloud</a:t>
          </a:r>
        </a:p>
      </dsp:txBody>
      <dsp:txXfrm rot="10800000">
        <a:off x="20" y="3071804"/>
        <a:ext cx="3352779" cy="1214430"/>
      </dsp:txXfrm>
    </dsp:sp>
    <dsp:sp modelId="{2F0A53AE-E2B4-FE42-9DA9-102D7F8FD411}">
      <dsp:nvSpPr>
        <dsp:cNvPr id="0" name=""/>
        <dsp:cNvSpPr/>
      </dsp:nvSpPr>
      <dsp:spPr>
        <a:xfrm rot="5400000">
          <a:off x="5410252" y="1876407"/>
          <a:ext cx="1771629" cy="3162355"/>
        </a:xfrm>
        <a:prstGeom prst="round1Rect">
          <a:avLst/>
        </a:prstGeom>
        <a:solidFill>
          <a:schemeClr val="accent5">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rtl="0">
            <a:lnSpc>
              <a:spcPct val="90000"/>
            </a:lnSpc>
            <a:spcBef>
              <a:spcPct val="0"/>
            </a:spcBef>
            <a:spcAft>
              <a:spcPct val="35000"/>
            </a:spcAft>
            <a:buNone/>
          </a:pPr>
          <a:r>
            <a:rPr lang="en-US" sz="1700" kern="1200" dirty="0"/>
            <a:t>Hybrid cloud</a:t>
          </a:r>
        </a:p>
      </dsp:txBody>
      <dsp:txXfrm rot="-5400000">
        <a:off x="4714889" y="3014677"/>
        <a:ext cx="3162355" cy="1328722"/>
      </dsp:txXfrm>
    </dsp:sp>
    <dsp:sp modelId="{E1915940-5B0E-5C40-8390-9810E2D8B090}">
      <dsp:nvSpPr>
        <dsp:cNvPr id="0" name=""/>
        <dsp:cNvSpPr/>
      </dsp:nvSpPr>
      <dsp:spPr>
        <a:xfrm>
          <a:off x="2743198" y="1371602"/>
          <a:ext cx="2514602" cy="1600195"/>
        </a:xfrm>
        <a:prstGeom prst="roundRect">
          <a:avLst/>
        </a:prstGeom>
        <a:solidFill>
          <a:schemeClr val="accent4">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dsp:style>
      <dsp:txBody>
        <a:bodyPr spcFirstLastPara="0" vert="horz" wrap="square" lIns="64770" tIns="64770" rIns="64770" bIns="64770" numCol="1" spcCol="1270" anchor="ctr" anchorCtr="0">
          <a:noAutofit/>
        </a:bodyPr>
        <a:lstStyle/>
        <a:p>
          <a:pPr marL="0" lvl="0" indent="0" algn="ctr" defTabSz="755650" rtl="0">
            <a:lnSpc>
              <a:spcPct val="90000"/>
            </a:lnSpc>
            <a:spcBef>
              <a:spcPct val="0"/>
            </a:spcBef>
            <a:spcAft>
              <a:spcPct val="35000"/>
            </a:spcAft>
            <a:buNone/>
          </a:pPr>
          <a:r>
            <a:rPr lang="en-US" sz="1700" kern="1200" dirty="0">
              <a:solidFill>
                <a:schemeClr val="bg1"/>
              </a:solidFill>
            </a:rPr>
            <a:t>The four most prominent deployment models for cloud computing are:</a:t>
          </a:r>
          <a:endParaRPr lang="en-NZ" sz="1700" kern="1200" dirty="0">
            <a:solidFill>
              <a:schemeClr val="bg1"/>
            </a:solidFill>
          </a:endParaRPr>
        </a:p>
      </dsp:txBody>
      <dsp:txXfrm>
        <a:off x="2821313" y="1449717"/>
        <a:ext cx="2358372" cy="144396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07F5AB-8580-F64D-9BD0-718E853BA993}">
      <dsp:nvSpPr>
        <dsp:cNvPr id="0" name=""/>
        <dsp:cNvSpPr/>
      </dsp:nvSpPr>
      <dsp:spPr>
        <a:xfrm>
          <a:off x="-6021049" y="-921917"/>
          <a:ext cx="7172427" cy="7172427"/>
        </a:xfrm>
        <a:prstGeom prst="blockArc">
          <a:avLst>
            <a:gd name="adj1" fmla="val 18900000"/>
            <a:gd name="adj2" fmla="val 2700000"/>
            <a:gd name="adj3" fmla="val 301"/>
          </a:avLst>
        </a:prstGeom>
        <a:noFill/>
        <a:ln w="9525" cap="flat" cmpd="sng" algn="ctr">
          <a:solidFill>
            <a:schemeClr val="accent4">
              <a:lumMod val="60000"/>
              <a:lumOff val="40000"/>
            </a:schemeClr>
          </a:solidFill>
          <a:prstDash val="solid"/>
        </a:ln>
        <a:effectLst/>
      </dsp:spPr>
      <dsp:style>
        <a:lnRef idx="1">
          <a:scrgbClr r="0" g="0" b="0"/>
        </a:lnRef>
        <a:fillRef idx="0">
          <a:scrgbClr r="0" g="0" b="0"/>
        </a:fillRef>
        <a:effectRef idx="0">
          <a:scrgbClr r="0" g="0" b="0"/>
        </a:effectRef>
        <a:fontRef idx="minor"/>
      </dsp:style>
    </dsp:sp>
    <dsp:sp modelId="{DF0E217F-C59C-0145-A11C-76659BD52597}">
      <dsp:nvSpPr>
        <dsp:cNvPr id="0" name=""/>
        <dsp:cNvSpPr/>
      </dsp:nvSpPr>
      <dsp:spPr>
        <a:xfrm>
          <a:off x="373800" y="196336"/>
          <a:ext cx="8268030"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A private cloud is implemented within the internal IT environment of the organization</a:t>
          </a:r>
        </a:p>
      </dsp:txBody>
      <dsp:txXfrm>
        <a:off x="373800" y="196336"/>
        <a:ext cx="8268030" cy="576064"/>
      </dsp:txXfrm>
    </dsp:sp>
    <dsp:sp modelId="{99823A4E-A7F0-4D4E-9B50-5474597EDA80}">
      <dsp:nvSpPr>
        <dsp:cNvPr id="0" name=""/>
        <dsp:cNvSpPr/>
      </dsp:nvSpPr>
      <dsp:spPr>
        <a:xfrm>
          <a:off x="71136" y="181704"/>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 modelId="{CDD64F03-F2F4-EB4B-BA29-96DF5FC673DA}">
      <dsp:nvSpPr>
        <dsp:cNvPr id="0" name=""/>
        <dsp:cNvSpPr/>
      </dsp:nvSpPr>
      <dsp:spPr>
        <a:xfrm>
          <a:off x="812343" y="923156"/>
          <a:ext cx="7829487" cy="576064"/>
        </a:xfrm>
        <a:prstGeom prst="rect">
          <a:avLst/>
        </a:prstGeom>
        <a:solidFill>
          <a:schemeClr val="accent5">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The organization may choose to manage the cloud in house or contract the management function to a third party</a:t>
          </a:r>
        </a:p>
      </dsp:txBody>
      <dsp:txXfrm>
        <a:off x="812343" y="923156"/>
        <a:ext cx="7829487" cy="576064"/>
      </dsp:txXfrm>
    </dsp:sp>
    <dsp:sp modelId="{C917C496-719B-334D-8BD3-FF4A0217149E}">
      <dsp:nvSpPr>
        <dsp:cNvPr id="0" name=""/>
        <dsp:cNvSpPr/>
      </dsp:nvSpPr>
      <dsp:spPr>
        <a:xfrm>
          <a:off x="509679" y="908524"/>
          <a:ext cx="605328" cy="605328"/>
        </a:xfrm>
        <a:prstGeom prst="ellipse">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sp>
    <dsp:sp modelId="{99DC885A-D074-644B-9EB6-79F451B3FCDD}">
      <dsp:nvSpPr>
        <dsp:cNvPr id="0" name=""/>
        <dsp:cNvSpPr/>
      </dsp:nvSpPr>
      <dsp:spPr>
        <a:xfrm>
          <a:off x="1052663" y="1649444"/>
          <a:ext cx="7589167"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The cloud servers and storage devices may exist on premise or off premise</a:t>
          </a:r>
        </a:p>
      </dsp:txBody>
      <dsp:txXfrm>
        <a:off x="1052663" y="1649444"/>
        <a:ext cx="7589167" cy="576064"/>
      </dsp:txXfrm>
    </dsp:sp>
    <dsp:sp modelId="{FAEAAF1A-9374-0040-A892-074F1B7B6AA3}">
      <dsp:nvSpPr>
        <dsp:cNvPr id="0" name=""/>
        <dsp:cNvSpPr/>
      </dsp:nvSpPr>
      <dsp:spPr>
        <a:xfrm>
          <a:off x="749999" y="1634812"/>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 modelId="{1C0DCBA4-A6F2-6B47-AFB4-386E03C76524}">
      <dsp:nvSpPr>
        <dsp:cNvPr id="0" name=""/>
        <dsp:cNvSpPr/>
      </dsp:nvSpPr>
      <dsp:spPr>
        <a:xfrm>
          <a:off x="1129395" y="2376263"/>
          <a:ext cx="7512436" cy="576064"/>
        </a:xfrm>
        <a:prstGeom prst="rect">
          <a:avLst/>
        </a:prstGeom>
        <a:solidFill>
          <a:schemeClr val="accent5">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a:solidFill>
                <a:schemeClr val="bg1"/>
              </a:solidFill>
            </a:rPr>
            <a:t>Private clouds can deliver IaaS internally to employees or busines units through an intranet or the Internet via a virtual private network (VPN), as well as software or storage as services to its branch offices</a:t>
          </a:r>
        </a:p>
      </dsp:txBody>
      <dsp:txXfrm>
        <a:off x="1129395" y="2376263"/>
        <a:ext cx="7512436" cy="576064"/>
      </dsp:txXfrm>
    </dsp:sp>
    <dsp:sp modelId="{7D7DB488-B6E6-1842-82E9-9FD05468299C}">
      <dsp:nvSpPr>
        <dsp:cNvPr id="0" name=""/>
        <dsp:cNvSpPr/>
      </dsp:nvSpPr>
      <dsp:spPr>
        <a:xfrm>
          <a:off x="826731" y="2361631"/>
          <a:ext cx="605328" cy="605328"/>
        </a:xfrm>
        <a:prstGeom prst="ellipse">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sp>
    <dsp:sp modelId="{E1178FA2-409B-6548-AA51-11DB3C0AD185}">
      <dsp:nvSpPr>
        <dsp:cNvPr id="0" name=""/>
        <dsp:cNvSpPr/>
      </dsp:nvSpPr>
      <dsp:spPr>
        <a:xfrm>
          <a:off x="1052663" y="3103083"/>
          <a:ext cx="7589167"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Examples of services delivered through the private cloud include database on demand, email on demand, and storage on demand</a:t>
          </a:r>
        </a:p>
      </dsp:txBody>
      <dsp:txXfrm>
        <a:off x="1052663" y="3103083"/>
        <a:ext cx="7589167" cy="576064"/>
      </dsp:txXfrm>
    </dsp:sp>
    <dsp:sp modelId="{29F9AD3C-0963-6B4B-A7FD-8607C861F655}">
      <dsp:nvSpPr>
        <dsp:cNvPr id="0" name=""/>
        <dsp:cNvSpPr/>
      </dsp:nvSpPr>
      <dsp:spPr>
        <a:xfrm>
          <a:off x="749999" y="3088451"/>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 modelId="{5552A845-A47E-A24E-91B8-DC6E9921E1F8}">
      <dsp:nvSpPr>
        <dsp:cNvPr id="0" name=""/>
        <dsp:cNvSpPr/>
      </dsp:nvSpPr>
      <dsp:spPr>
        <a:xfrm>
          <a:off x="812343" y="3829371"/>
          <a:ext cx="7829487" cy="576064"/>
        </a:xfrm>
        <a:prstGeom prst="rect">
          <a:avLst/>
        </a:prstGeom>
        <a:solidFill>
          <a:schemeClr val="accent5">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a:solidFill>
                <a:schemeClr val="bg1"/>
              </a:solidFill>
            </a:rPr>
            <a:t>A key motivation for opting for a private cloud is security</a:t>
          </a:r>
        </a:p>
      </dsp:txBody>
      <dsp:txXfrm>
        <a:off x="812343" y="3829371"/>
        <a:ext cx="7829487" cy="576064"/>
      </dsp:txXfrm>
    </dsp:sp>
    <dsp:sp modelId="{3C01D4E9-D380-DD4C-9CE0-E8A1F73D385D}">
      <dsp:nvSpPr>
        <dsp:cNvPr id="0" name=""/>
        <dsp:cNvSpPr/>
      </dsp:nvSpPr>
      <dsp:spPr>
        <a:xfrm>
          <a:off x="509679" y="3814739"/>
          <a:ext cx="605328" cy="605328"/>
        </a:xfrm>
        <a:prstGeom prst="ellipse">
          <a:avLst/>
        </a:prstGeom>
        <a:solidFill>
          <a:schemeClr val="lt1">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sp>
    <dsp:sp modelId="{990192F8-8046-F646-BF5A-1A65D2A2C8D0}">
      <dsp:nvSpPr>
        <dsp:cNvPr id="0" name=""/>
        <dsp:cNvSpPr/>
      </dsp:nvSpPr>
      <dsp:spPr>
        <a:xfrm>
          <a:off x="373800" y="4556190"/>
          <a:ext cx="8268030" cy="576064"/>
        </a:xfrm>
        <a:prstGeom prst="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4383" tIns="30480" rIns="30480" bIns="30480" numCol="1" spcCol="1270" anchor="ctr" anchorCtr="0">
          <a:noAutofit/>
        </a:bodyPr>
        <a:lstStyle/>
        <a:p>
          <a:pPr marL="0" lvl="0" indent="0" algn="l" defTabSz="533400" rtl="0">
            <a:lnSpc>
              <a:spcPct val="90000"/>
            </a:lnSpc>
            <a:spcBef>
              <a:spcPct val="0"/>
            </a:spcBef>
            <a:spcAft>
              <a:spcPct val="35000"/>
            </a:spcAft>
            <a:buNone/>
          </a:pPr>
          <a:r>
            <a:rPr lang="en-US" sz="1200" kern="1200" dirty="0">
              <a:solidFill>
                <a:schemeClr val="bg1"/>
              </a:solidFill>
            </a:rPr>
            <a:t>Other benefits include easy resource sharing and rapid deployment to organizational entities</a:t>
          </a:r>
        </a:p>
      </dsp:txBody>
      <dsp:txXfrm>
        <a:off x="373800" y="4556190"/>
        <a:ext cx="8268030" cy="576064"/>
      </dsp:txXfrm>
    </dsp:sp>
    <dsp:sp modelId="{47C666F9-4C73-F045-A627-CEE7DA5C7B7E}">
      <dsp:nvSpPr>
        <dsp:cNvPr id="0" name=""/>
        <dsp:cNvSpPr/>
      </dsp:nvSpPr>
      <dsp:spPr>
        <a:xfrm>
          <a:off x="71136" y="4541558"/>
          <a:ext cx="605328" cy="605328"/>
        </a:xfrm>
        <a:prstGeom prst="ellipse">
          <a:avLst/>
        </a:prstGeom>
        <a:solidFill>
          <a:schemeClr val="lt1">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B2B26F-8D6F-C64C-BA3C-35B1521C8942}">
      <dsp:nvSpPr>
        <dsp:cNvPr id="0" name=""/>
        <dsp:cNvSpPr/>
      </dsp:nvSpPr>
      <dsp:spPr>
        <a:xfrm>
          <a:off x="0" y="0"/>
          <a:ext cx="4619600" cy="4619600"/>
        </a:xfrm>
        <a:prstGeom prst="pie">
          <a:avLst>
            <a:gd name="adj1" fmla="val 5400000"/>
            <a:gd name="adj2" fmla="val 16200000"/>
          </a:avLst>
        </a:prstGeom>
        <a:solidFill>
          <a:schemeClr val="accent5">
            <a:lumMod val="75000"/>
          </a:schemeClr>
        </a:solidFill>
        <a:ln>
          <a:solidFill>
            <a:schemeClr val="accent4">
              <a:lumMod val="60000"/>
              <a:lumOff val="4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71396BD-FE0B-5840-BC1D-CAB2060590DF}">
      <dsp:nvSpPr>
        <dsp:cNvPr id="0" name=""/>
        <dsp:cNvSpPr/>
      </dsp:nvSpPr>
      <dsp:spPr>
        <a:xfrm>
          <a:off x="2309800" y="0"/>
          <a:ext cx="6053471" cy="4619600"/>
        </a:xfrm>
        <a:prstGeom prst="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A community cloud shares characteristics of private and public clouds</a:t>
          </a:r>
        </a:p>
      </dsp:txBody>
      <dsp:txXfrm>
        <a:off x="2309800" y="0"/>
        <a:ext cx="3026735" cy="1385883"/>
      </dsp:txXfrm>
    </dsp:sp>
    <dsp:sp modelId="{8AD71716-F6FD-4046-817D-D74560606C7B}">
      <dsp:nvSpPr>
        <dsp:cNvPr id="0" name=""/>
        <dsp:cNvSpPr/>
      </dsp:nvSpPr>
      <dsp:spPr>
        <a:xfrm>
          <a:off x="808431" y="1385883"/>
          <a:ext cx="3002736" cy="3002736"/>
        </a:xfrm>
        <a:prstGeom prst="pie">
          <a:avLst>
            <a:gd name="adj1" fmla="val 5400000"/>
            <a:gd name="adj2" fmla="val 16200000"/>
          </a:avLst>
        </a:prstGeom>
        <a:solidFill>
          <a:schemeClr val="accent3">
            <a:lumMod val="75000"/>
          </a:schemeClr>
        </a:solidFill>
        <a:ln>
          <a:solidFill>
            <a:schemeClr val="accent4">
              <a:lumMod val="60000"/>
              <a:lumOff val="4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0688CD4-5EC8-1544-B4AC-F5738DC6DBFE}">
      <dsp:nvSpPr>
        <dsp:cNvPr id="0" name=""/>
        <dsp:cNvSpPr/>
      </dsp:nvSpPr>
      <dsp:spPr>
        <a:xfrm>
          <a:off x="2309800" y="1385883"/>
          <a:ext cx="6053471" cy="3002736"/>
        </a:xfrm>
        <a:prstGeom prst="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The organizations that share the community cloud have similar requirements and, typically, a need to exchange data with each other</a:t>
          </a:r>
        </a:p>
      </dsp:txBody>
      <dsp:txXfrm>
        <a:off x="2309800" y="1385883"/>
        <a:ext cx="3026735" cy="1385878"/>
      </dsp:txXfrm>
    </dsp:sp>
    <dsp:sp modelId="{2BE50796-CDB9-604F-927F-BFF3C0F8F2A7}">
      <dsp:nvSpPr>
        <dsp:cNvPr id="0" name=""/>
        <dsp:cNvSpPr/>
      </dsp:nvSpPr>
      <dsp:spPr>
        <a:xfrm>
          <a:off x="1616860" y="2771761"/>
          <a:ext cx="1385878" cy="1385878"/>
        </a:xfrm>
        <a:prstGeom prst="pie">
          <a:avLst>
            <a:gd name="adj1" fmla="val 5400000"/>
            <a:gd name="adj2" fmla="val 16200000"/>
          </a:avLst>
        </a:prstGeom>
        <a:solidFill>
          <a:schemeClr val="accent4">
            <a:lumMod val="60000"/>
            <a:lumOff val="40000"/>
          </a:schemeClr>
        </a:solidFill>
        <a:ln>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9F0532EA-3D18-2745-9118-5851E7D58C36}">
      <dsp:nvSpPr>
        <dsp:cNvPr id="0" name=""/>
        <dsp:cNvSpPr/>
      </dsp:nvSpPr>
      <dsp:spPr>
        <a:xfrm>
          <a:off x="2309800" y="2771761"/>
          <a:ext cx="6053471" cy="1385878"/>
        </a:xfrm>
        <a:prstGeom prst="rect">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The cloud infrastructure may be managed by the participating organizations or a third party, and may exist on premise or off premise</a:t>
          </a:r>
        </a:p>
      </dsp:txBody>
      <dsp:txXfrm>
        <a:off x="2309800" y="2771761"/>
        <a:ext cx="3026735" cy="1385878"/>
      </dsp:txXfrm>
    </dsp:sp>
    <dsp:sp modelId="{9A731493-EF9C-D347-8881-905F63227B23}">
      <dsp:nvSpPr>
        <dsp:cNvPr id="0" name=""/>
        <dsp:cNvSpPr/>
      </dsp:nvSpPr>
      <dsp:spPr>
        <a:xfrm>
          <a:off x="5336536" y="0"/>
          <a:ext cx="3026735" cy="1385883"/>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rtl="0">
            <a:lnSpc>
              <a:spcPct val="90000"/>
            </a:lnSpc>
            <a:spcBef>
              <a:spcPct val="0"/>
            </a:spcBef>
            <a:spcAft>
              <a:spcPct val="15000"/>
            </a:spcAft>
            <a:buChar char="•"/>
          </a:pPr>
          <a:r>
            <a:rPr lang="en-US" sz="1400" kern="1200" dirty="0"/>
            <a:t>Has restricted access like a private cloud</a:t>
          </a:r>
        </a:p>
        <a:p>
          <a:pPr marL="114300" lvl="1" indent="-114300" algn="l" defTabSz="622300" rtl="0">
            <a:lnSpc>
              <a:spcPct val="90000"/>
            </a:lnSpc>
            <a:spcBef>
              <a:spcPct val="0"/>
            </a:spcBef>
            <a:spcAft>
              <a:spcPct val="15000"/>
            </a:spcAft>
            <a:buChar char="•"/>
          </a:pPr>
          <a:r>
            <a:rPr lang="en-US" sz="1400" kern="1200" dirty="0"/>
            <a:t>The cloud resources are shared among a number of independent organizations like a public cloud</a:t>
          </a:r>
        </a:p>
      </dsp:txBody>
      <dsp:txXfrm>
        <a:off x="5336536" y="0"/>
        <a:ext cx="3026735" cy="1385883"/>
      </dsp:txXfrm>
    </dsp:sp>
    <dsp:sp modelId="{05B69566-D5CF-D548-B24E-DA8A28CAE521}">
      <dsp:nvSpPr>
        <dsp:cNvPr id="0" name=""/>
        <dsp:cNvSpPr/>
      </dsp:nvSpPr>
      <dsp:spPr>
        <a:xfrm>
          <a:off x="5336536" y="1385883"/>
          <a:ext cx="3026735" cy="1385878"/>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rtl="0">
            <a:lnSpc>
              <a:spcPct val="90000"/>
            </a:lnSpc>
            <a:spcBef>
              <a:spcPct val="0"/>
            </a:spcBef>
            <a:spcAft>
              <a:spcPct val="15000"/>
            </a:spcAft>
            <a:buChar char="•"/>
          </a:pPr>
          <a:r>
            <a:rPr lang="en-US" sz="1400" kern="1200"/>
            <a:t>An example would be the health care industry</a:t>
          </a:r>
        </a:p>
      </dsp:txBody>
      <dsp:txXfrm>
        <a:off x="5336536" y="1385883"/>
        <a:ext cx="3026735" cy="1385878"/>
      </dsp:txXfrm>
    </dsp:sp>
    <dsp:sp modelId="{F52594F7-2A74-0140-AF46-50DC4EAA14B2}">
      <dsp:nvSpPr>
        <dsp:cNvPr id="0" name=""/>
        <dsp:cNvSpPr/>
      </dsp:nvSpPr>
      <dsp:spPr>
        <a:xfrm>
          <a:off x="5336536" y="2771761"/>
          <a:ext cx="3026735" cy="1385878"/>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rtl="0">
            <a:lnSpc>
              <a:spcPct val="90000"/>
            </a:lnSpc>
            <a:spcBef>
              <a:spcPct val="0"/>
            </a:spcBef>
            <a:spcAft>
              <a:spcPct val="15000"/>
            </a:spcAft>
            <a:buChar char="•"/>
          </a:pPr>
          <a:r>
            <a:rPr lang="en-US" sz="1400" kern="1200" dirty="0"/>
            <a:t>In this deployment model, the costs are spread over fewer users than a public cloud so only some of the cost savings potential of cloud computing are realized</a:t>
          </a:r>
        </a:p>
      </dsp:txBody>
      <dsp:txXfrm>
        <a:off x="5336536" y="2771761"/>
        <a:ext cx="3026735" cy="138587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56E7F0-352C-D148-98BB-098E187EA6C8}">
      <dsp:nvSpPr>
        <dsp:cNvPr id="0" name=""/>
        <dsp:cNvSpPr/>
      </dsp:nvSpPr>
      <dsp:spPr>
        <a:xfrm>
          <a:off x="0" y="0"/>
          <a:ext cx="8229600" cy="4343400"/>
        </a:xfrm>
        <a:prstGeom prst="roundRect">
          <a:avLst>
            <a:gd name="adj" fmla="val 8500"/>
          </a:avLst>
        </a:prstGeom>
        <a:solidFill>
          <a:schemeClr val="bg2">
            <a:lumMod val="75000"/>
          </a:schemeClr>
        </a:solidFill>
        <a:ln>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2681446" numCol="1" spcCol="1270" anchor="t" anchorCtr="0">
          <a:noAutofit/>
        </a:bodyPr>
        <a:lstStyle/>
        <a:p>
          <a:pPr marL="0" lvl="0" indent="0" algn="l" defTabSz="1422400" rtl="0">
            <a:lnSpc>
              <a:spcPct val="90000"/>
            </a:lnSpc>
            <a:spcBef>
              <a:spcPct val="0"/>
            </a:spcBef>
            <a:spcAft>
              <a:spcPct val="35000"/>
            </a:spcAft>
            <a:buNone/>
          </a:pPr>
          <a:r>
            <a:rPr lang="en-US" sz="3200" kern="1200" dirty="0"/>
            <a:t>NIST developed the reference architecture with the following objectives in mind:</a:t>
          </a:r>
        </a:p>
      </dsp:txBody>
      <dsp:txXfrm>
        <a:off x="108132" y="108132"/>
        <a:ext cx="8013336" cy="4127136"/>
      </dsp:txXfrm>
    </dsp:sp>
    <dsp:sp modelId="{6AA9DDBA-ED37-4842-A7A3-5AB949A6CD81}">
      <dsp:nvSpPr>
        <dsp:cNvPr id="0" name=""/>
        <dsp:cNvSpPr/>
      </dsp:nvSpPr>
      <dsp:spPr>
        <a:xfrm>
          <a:off x="205740" y="1954530"/>
          <a:ext cx="2576772" cy="1954530"/>
        </a:xfrm>
        <a:prstGeom prst="roundRect">
          <a:avLst>
            <a:gd name="adj" fmla="val 105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t>To illustrate and understand the various cloud services in the context of an overall cloud computing conceptual model</a:t>
          </a:r>
        </a:p>
      </dsp:txBody>
      <dsp:txXfrm>
        <a:off x="265849" y="2014639"/>
        <a:ext cx="2456554" cy="1834312"/>
      </dsp:txXfrm>
    </dsp:sp>
    <dsp:sp modelId="{3E5A83EC-9534-0A47-8DCA-629C1C69D468}">
      <dsp:nvSpPr>
        <dsp:cNvPr id="0" name=""/>
        <dsp:cNvSpPr/>
      </dsp:nvSpPr>
      <dsp:spPr>
        <a:xfrm>
          <a:off x="2823198" y="1954530"/>
          <a:ext cx="2576772" cy="1954530"/>
        </a:xfrm>
        <a:prstGeom prst="roundRect">
          <a:avLst>
            <a:gd name="adj" fmla="val 105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t>To provide a technical reference for CSCs to understand, discuss, categorize, and compare cloud services</a:t>
          </a:r>
        </a:p>
      </dsp:txBody>
      <dsp:txXfrm>
        <a:off x="2883307" y="2014639"/>
        <a:ext cx="2456554" cy="1834312"/>
      </dsp:txXfrm>
    </dsp:sp>
    <dsp:sp modelId="{5EFDD3F6-E693-2B4A-A1E1-1C39C83F1326}">
      <dsp:nvSpPr>
        <dsp:cNvPr id="0" name=""/>
        <dsp:cNvSpPr/>
      </dsp:nvSpPr>
      <dsp:spPr>
        <a:xfrm>
          <a:off x="5440657" y="1954530"/>
          <a:ext cx="2576772" cy="1954530"/>
        </a:xfrm>
        <a:prstGeom prst="roundRect">
          <a:avLst>
            <a:gd name="adj" fmla="val 105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t>To facilitate the analysis of candidate standards for security, interoperability, and portability and reference implementations</a:t>
          </a:r>
        </a:p>
      </dsp:txBody>
      <dsp:txXfrm>
        <a:off x="5500766" y="2014639"/>
        <a:ext cx="2456554" cy="18343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A817A0-C4CA-3D47-A8CB-F0B3F12C7AA5}">
      <dsp:nvSpPr>
        <dsp:cNvPr id="0" name=""/>
        <dsp:cNvSpPr/>
      </dsp:nvSpPr>
      <dsp:spPr>
        <a:xfrm>
          <a:off x="3825896" y="1166707"/>
          <a:ext cx="1563328" cy="1563328"/>
        </a:xfrm>
        <a:prstGeom prst="ellipse">
          <a:avLst/>
        </a:prstGeom>
        <a:solidFill>
          <a:schemeClr val="accent4">
            <a:alpha val="50000"/>
            <a:hueOff val="0"/>
            <a:satOff val="0"/>
            <a:lumOff val="0"/>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EE65F713-2992-6C4E-8DCF-3782EBD6E290}">
      <dsp:nvSpPr>
        <dsp:cNvPr id="0" name=""/>
        <dsp:cNvSpPr/>
      </dsp:nvSpPr>
      <dsp:spPr>
        <a:xfrm>
          <a:off x="2879369" y="212"/>
          <a:ext cx="3456383" cy="1063671"/>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The threat of data compromise increases in the cloud, due to the number of, and interactions between, risks and challenges that are either unique to the cloud or more dangerous because of the architectural or operational characteristics of the cloud environment</a:t>
          </a:r>
        </a:p>
      </dsp:txBody>
      <dsp:txXfrm>
        <a:off x="2879369" y="212"/>
        <a:ext cx="3456383" cy="1063671"/>
      </dsp:txXfrm>
    </dsp:sp>
    <dsp:sp modelId="{C7D712C5-9F87-7648-A70C-FAB9B331172E}">
      <dsp:nvSpPr>
        <dsp:cNvPr id="0" name=""/>
        <dsp:cNvSpPr/>
      </dsp:nvSpPr>
      <dsp:spPr>
        <a:xfrm>
          <a:off x="4333327" y="1459705"/>
          <a:ext cx="1563328" cy="1563328"/>
        </a:xfrm>
        <a:prstGeom prst="ellipse">
          <a:avLst/>
        </a:prstGeom>
        <a:solidFill>
          <a:schemeClr val="accent4">
            <a:alpha val="50000"/>
            <a:hueOff val="1097123"/>
            <a:satOff val="1489"/>
            <a:lumOff val="2510"/>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DB70DB71-0B2D-E040-9E7B-D5D5F87AC1E6}">
      <dsp:nvSpPr>
        <dsp:cNvPr id="0" name=""/>
        <dsp:cNvSpPr/>
      </dsp:nvSpPr>
      <dsp:spPr>
        <a:xfrm>
          <a:off x="6047714" y="1208115"/>
          <a:ext cx="1851893" cy="1165906"/>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Data must be secured while at rest, in transit, and in use, and access to the data must be controlled</a:t>
          </a:r>
        </a:p>
      </dsp:txBody>
      <dsp:txXfrm>
        <a:off x="6047714" y="1208115"/>
        <a:ext cx="1851893" cy="1165906"/>
      </dsp:txXfrm>
    </dsp:sp>
    <dsp:sp modelId="{F1B01E82-D429-404C-9C33-619EF8DCAED7}">
      <dsp:nvSpPr>
        <dsp:cNvPr id="0" name=""/>
        <dsp:cNvSpPr/>
      </dsp:nvSpPr>
      <dsp:spPr>
        <a:xfrm>
          <a:off x="4333327" y="2045700"/>
          <a:ext cx="1563328" cy="1563328"/>
        </a:xfrm>
        <a:prstGeom prst="ellipse">
          <a:avLst/>
        </a:prstGeom>
        <a:solidFill>
          <a:schemeClr val="accent4">
            <a:alpha val="50000"/>
            <a:hueOff val="2194246"/>
            <a:satOff val="2978"/>
            <a:lumOff val="5020"/>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13B3436D-0CB0-D346-972D-4420C12A97AF}">
      <dsp:nvSpPr>
        <dsp:cNvPr id="0" name=""/>
        <dsp:cNvSpPr/>
      </dsp:nvSpPr>
      <dsp:spPr>
        <a:xfrm>
          <a:off x="6012167" y="2648275"/>
          <a:ext cx="2468592" cy="130277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The client can employ encryption to protect data in transit, though this involves key management responsibilities for the CSP</a:t>
          </a:r>
        </a:p>
      </dsp:txBody>
      <dsp:txXfrm>
        <a:off x="6012167" y="2648275"/>
        <a:ext cx="2468592" cy="1302774"/>
      </dsp:txXfrm>
    </dsp:sp>
    <dsp:sp modelId="{C0DB69AA-8C52-0D48-A548-B2E40F4B461F}">
      <dsp:nvSpPr>
        <dsp:cNvPr id="0" name=""/>
        <dsp:cNvSpPr/>
      </dsp:nvSpPr>
      <dsp:spPr>
        <a:xfrm>
          <a:off x="3825896" y="2339204"/>
          <a:ext cx="1563328" cy="1563328"/>
        </a:xfrm>
        <a:prstGeom prst="ellipse">
          <a:avLst/>
        </a:prstGeom>
        <a:solidFill>
          <a:schemeClr val="accent4">
            <a:alpha val="50000"/>
            <a:hueOff val="3291369"/>
            <a:satOff val="4467"/>
            <a:lumOff val="7529"/>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4EEBDF23-A8E0-6040-9A31-F5E1708E2096}">
      <dsp:nvSpPr>
        <dsp:cNvPr id="0" name=""/>
        <dsp:cNvSpPr/>
      </dsp:nvSpPr>
      <dsp:spPr>
        <a:xfrm>
          <a:off x="3202958" y="4004423"/>
          <a:ext cx="2809204" cy="106452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The client can enforce access control techniques, but CSP is involved to some extent depending on the service model used</a:t>
          </a:r>
        </a:p>
      </dsp:txBody>
      <dsp:txXfrm>
        <a:off x="3202958" y="4004423"/>
        <a:ext cx="2809204" cy="1064523"/>
      </dsp:txXfrm>
    </dsp:sp>
    <dsp:sp modelId="{9DECB9C1-7B29-C648-9301-E9BCA216BC5E}">
      <dsp:nvSpPr>
        <dsp:cNvPr id="0" name=""/>
        <dsp:cNvSpPr/>
      </dsp:nvSpPr>
      <dsp:spPr>
        <a:xfrm>
          <a:off x="3318465" y="2045700"/>
          <a:ext cx="1563328" cy="1563328"/>
        </a:xfrm>
        <a:prstGeom prst="ellipse">
          <a:avLst/>
        </a:prstGeom>
        <a:solidFill>
          <a:schemeClr val="accent4">
            <a:alpha val="50000"/>
            <a:hueOff val="4388492"/>
            <a:satOff val="5956"/>
            <a:lumOff val="10039"/>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30B1E571-AE94-0344-B436-7566C88C2A97}">
      <dsp:nvSpPr>
        <dsp:cNvPr id="0" name=""/>
        <dsp:cNvSpPr/>
      </dsp:nvSpPr>
      <dsp:spPr>
        <a:xfrm>
          <a:off x="601405" y="2720279"/>
          <a:ext cx="2610836" cy="130277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For data at rest, the ideal security measure is for the client to encrypt the database and only store encrypted data in the cloud, with the CSP having no access to the encryption key</a:t>
          </a:r>
        </a:p>
      </dsp:txBody>
      <dsp:txXfrm>
        <a:off x="601405" y="2720279"/>
        <a:ext cx="2610836" cy="1302774"/>
      </dsp:txXfrm>
    </dsp:sp>
    <dsp:sp modelId="{C4603A6F-67D9-1C49-B194-512705741A5D}">
      <dsp:nvSpPr>
        <dsp:cNvPr id="0" name=""/>
        <dsp:cNvSpPr/>
      </dsp:nvSpPr>
      <dsp:spPr>
        <a:xfrm>
          <a:off x="3318465" y="1459705"/>
          <a:ext cx="1563328" cy="1563328"/>
        </a:xfrm>
        <a:prstGeom prst="ellipse">
          <a:avLst/>
        </a:prstGeom>
        <a:solidFill>
          <a:schemeClr val="accent4">
            <a:alpha val="50000"/>
            <a:hueOff val="5485614"/>
            <a:satOff val="7445"/>
            <a:lumOff val="12549"/>
            <a:alphaOff val="0"/>
          </a:schemeClr>
        </a:soli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1">
          <a:scrgbClr r="0" g="0" b="0"/>
        </a:fillRef>
        <a:effectRef idx="1">
          <a:scrgbClr r="0" g="0" b="0"/>
        </a:effectRef>
        <a:fontRef idx="minor">
          <a:schemeClr val="tx1"/>
        </a:fontRef>
      </dsp:style>
    </dsp:sp>
    <dsp:sp modelId="{AADA031D-FAE4-F74C-90C3-E09497E38B3E}">
      <dsp:nvSpPr>
        <dsp:cNvPr id="0" name=""/>
        <dsp:cNvSpPr/>
      </dsp:nvSpPr>
      <dsp:spPr>
        <a:xfrm>
          <a:off x="935153" y="1136105"/>
          <a:ext cx="2283940" cy="130277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488950" rtl="0">
            <a:lnSpc>
              <a:spcPct val="90000"/>
            </a:lnSpc>
            <a:spcBef>
              <a:spcPct val="0"/>
            </a:spcBef>
            <a:spcAft>
              <a:spcPct val="35000"/>
            </a:spcAft>
            <a:buNone/>
          </a:pPr>
          <a:r>
            <a:rPr lang="en-US" sz="1100" kern="1200" dirty="0"/>
            <a:t>Even with these precautions, corruption and other denial-of-service attacks remain a risk</a:t>
          </a:r>
        </a:p>
      </dsp:txBody>
      <dsp:txXfrm>
        <a:off x="935153" y="1136105"/>
        <a:ext cx="2283940" cy="1302774"/>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9.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E71A0CB-41A5-AA47-A654-FEEA02278D64}" type="datetimeFigureOut">
              <a:rPr lang="en-US" smtClean="0"/>
              <a:pPr/>
              <a:t>12/17/2023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0A44B75-E6D8-324B-B840-6AEB6184A582}" type="slidenum">
              <a:rPr lang="en-US" smtClean="0"/>
              <a:pPr/>
              <a:t>‹#›</a:t>
            </a:fld>
            <a:endParaRPr lang="en-US"/>
          </a:p>
        </p:txBody>
      </p:sp>
    </p:spTree>
    <p:extLst>
      <p:ext uri="{BB962C8B-B14F-4D97-AF65-F5344CB8AC3E}">
        <p14:creationId xmlns:p14="http://schemas.microsoft.com/office/powerpoint/2010/main" val="1444348833"/>
      </p:ext>
    </p:extLst>
  </p:cSld>
  <p:clrMap bg1="lt1" tx1="dk1" bg2="lt2" tx2="dk2" accent1="accent1" accent2="accent2" accent3="accent3" accent4="accent4" accent5="accent5" accent6="accent6" hlink="hlink" folHlink="folHlink"/>
</p:handoutMaster>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B8656240-BF3D-F441-92C4-A9FA2AA5FE77}" type="slidenum">
              <a:rPr lang="en-AU"/>
              <a:pPr/>
              <a:t>‹#›</a:t>
            </a:fld>
            <a:endParaRPr lang="en-AU"/>
          </a:p>
        </p:txBody>
      </p:sp>
    </p:spTree>
    <p:extLst>
      <p:ext uri="{BB962C8B-B14F-4D97-AF65-F5344CB8AC3E}">
        <p14:creationId xmlns:p14="http://schemas.microsoft.com/office/powerpoint/2010/main" val="31311077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9" charset="0"/>
        <a:ea typeface="+mn-ea"/>
        <a:cs typeface="+mn-cs"/>
      </a:defRPr>
    </a:lvl1pPr>
    <a:lvl2pPr marL="4572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fontAlgn="base">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4/e, by William Stallings and Lawrie Brown,</a:t>
            </a:r>
            <a:r>
              <a:rPr lang="en-US" baseline="0" dirty="0">
                <a:latin typeface="Times New Roman" pitchFamily="-107" charset="0"/>
              </a:rPr>
              <a:t> </a:t>
            </a:r>
            <a:r>
              <a:rPr lang="en-US" dirty="0">
                <a:latin typeface="Times New Roman" pitchFamily="-107" charset="0"/>
              </a:rPr>
              <a:t>Chapter 13 “Cloud</a:t>
            </a:r>
            <a:r>
              <a:rPr lang="en-US" baseline="0" dirty="0">
                <a:latin typeface="Times New Roman" pitchFamily="-107" charset="0"/>
              </a:rPr>
              <a:t> and </a:t>
            </a:r>
            <a:r>
              <a:rPr lang="en-US" baseline="0" dirty="0" err="1">
                <a:latin typeface="Times New Roman" pitchFamily="-107" charset="0"/>
              </a:rPr>
              <a:t>IoT</a:t>
            </a:r>
            <a:r>
              <a:rPr lang="en-US" baseline="0" dirty="0">
                <a:latin typeface="Times New Roman" pitchFamily="-107" charset="0"/>
              </a:rPr>
              <a:t> Security</a:t>
            </a:r>
            <a:r>
              <a:rPr lang="en-US" dirty="0">
                <a:latin typeface="Times New Roman" pitchFamily="-107" charset="0"/>
              </a:rPr>
              <a:t>”.</a:t>
            </a:r>
            <a:endParaRPr lang="en-AU" dirty="0">
              <a:latin typeface="Times New Roman" pitchFamily="-107" charset="0"/>
            </a:endParaRPr>
          </a:p>
          <a:p>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932771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There is an increasingly prominent trend in many organizations to move a substantial</a:t>
            </a:r>
          </a:p>
          <a:p>
            <a:r>
              <a:rPr lang="en-US" sz="1200" kern="1200" dirty="0">
                <a:solidFill>
                  <a:schemeClr val="tx1"/>
                </a:solidFill>
                <a:effectLst/>
                <a:latin typeface="+mn-lt"/>
                <a:ea typeface="+mn-ea"/>
                <a:cs typeface="+mn-cs"/>
              </a:rPr>
              <a:t>portion or even all information technology (IT) operations to enterprise cloud</a:t>
            </a:r>
          </a:p>
          <a:p>
            <a:r>
              <a:rPr lang="en-US" sz="1200" kern="1200" dirty="0">
                <a:solidFill>
                  <a:schemeClr val="tx1"/>
                </a:solidFill>
                <a:effectLst/>
                <a:latin typeface="+mn-lt"/>
                <a:ea typeface="+mn-ea"/>
                <a:cs typeface="+mn-cs"/>
              </a:rPr>
              <a:t>computing. The organization is faced with a range of choices as to cloud ownership</a:t>
            </a:r>
          </a:p>
          <a:p>
            <a:r>
              <a:rPr lang="en-US" sz="1200" kern="1200" dirty="0">
                <a:solidFill>
                  <a:schemeClr val="tx1"/>
                </a:solidFill>
                <a:effectLst/>
                <a:latin typeface="+mn-lt"/>
                <a:ea typeface="+mn-ea"/>
                <a:cs typeface="+mn-cs"/>
              </a:rPr>
              <a:t>and management. In</a:t>
            </a:r>
            <a:r>
              <a:rPr lang="en-US" sz="1200" kern="1200" baseline="0" dirty="0">
                <a:solidFill>
                  <a:schemeClr val="tx1"/>
                </a:solidFill>
                <a:effectLst/>
                <a:latin typeface="+mn-lt"/>
                <a:ea typeface="+mn-ea"/>
                <a:cs typeface="+mn-cs"/>
              </a:rPr>
              <a:t> this subsection</a:t>
            </a:r>
            <a:r>
              <a:rPr lang="en-US" sz="1200" kern="1200" dirty="0">
                <a:solidFill>
                  <a:schemeClr val="tx1"/>
                </a:solidFill>
                <a:effectLst/>
                <a:latin typeface="+mn-lt"/>
                <a:ea typeface="+mn-ea"/>
                <a:cs typeface="+mn-cs"/>
              </a:rPr>
              <a:t>, we look at the four most prominent deployment models for</a:t>
            </a:r>
          </a:p>
          <a:p>
            <a:r>
              <a:rPr lang="en-US" sz="1200" kern="1200" dirty="0">
                <a:solidFill>
                  <a:schemeClr val="tx1"/>
                </a:solidFill>
                <a:effectLst/>
                <a:latin typeface="+mn-lt"/>
                <a:ea typeface="+mn-ea"/>
                <a:cs typeface="+mn-cs"/>
              </a:rPr>
              <a:t>cloud computing.</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10</a:t>
            </a:fld>
            <a:endParaRPr lang="en-US" dirty="0"/>
          </a:p>
        </p:txBody>
      </p:sp>
    </p:spTree>
    <p:extLst>
      <p:ext uri="{BB962C8B-B14F-4D97-AF65-F5344CB8AC3E}">
        <p14:creationId xmlns:p14="http://schemas.microsoft.com/office/powerpoint/2010/main" val="3364119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1200" kern="1200" dirty="0">
                <a:solidFill>
                  <a:schemeClr val="tx1"/>
                </a:solidFill>
                <a:effectLst/>
                <a:latin typeface="+mn-lt"/>
                <a:ea typeface="+mn-ea"/>
                <a:cs typeface="+mn-cs"/>
              </a:rPr>
              <a:t> A public cloud infrastructure is made available to the general public</a:t>
            </a:r>
          </a:p>
          <a:p>
            <a:r>
              <a:rPr lang="en-US" sz="1200" kern="1200" dirty="0">
                <a:solidFill>
                  <a:schemeClr val="tx1"/>
                </a:solidFill>
                <a:effectLst/>
                <a:latin typeface="+mn-lt"/>
                <a:ea typeface="+mn-ea"/>
                <a:cs typeface="+mn-cs"/>
              </a:rPr>
              <a:t>or a large industry group, and is owned by an organization selling cloud services.</a:t>
            </a:r>
          </a:p>
          <a:p>
            <a:r>
              <a:rPr lang="en-US" sz="1200" kern="1200" dirty="0">
                <a:solidFill>
                  <a:schemeClr val="tx1"/>
                </a:solidFill>
                <a:effectLst/>
                <a:latin typeface="+mn-lt"/>
                <a:ea typeface="+mn-ea"/>
                <a:cs typeface="+mn-cs"/>
              </a:rPr>
              <a:t> The cloud provider is responsible both for the cloud infrastructure and for the control</a:t>
            </a:r>
          </a:p>
          <a:p>
            <a:r>
              <a:rPr lang="en-US" sz="1200" kern="1200" dirty="0">
                <a:solidFill>
                  <a:schemeClr val="tx1"/>
                </a:solidFill>
                <a:effectLst/>
                <a:latin typeface="+mn-lt"/>
                <a:ea typeface="+mn-ea"/>
                <a:cs typeface="+mn-cs"/>
              </a:rPr>
              <a:t>of data and operations within the cloud. A public cloud may be owned, managed, and</a:t>
            </a:r>
          </a:p>
          <a:p>
            <a:r>
              <a:rPr lang="en-US" sz="1200" kern="1200" dirty="0">
                <a:solidFill>
                  <a:schemeClr val="tx1"/>
                </a:solidFill>
                <a:effectLst/>
                <a:latin typeface="+mn-lt"/>
                <a:ea typeface="+mn-ea"/>
                <a:cs typeface="+mn-cs"/>
              </a:rPr>
              <a:t>operated by a business, academic, or government organization, or some combination</a:t>
            </a:r>
          </a:p>
          <a:p>
            <a:r>
              <a:rPr lang="en-US" sz="1200" kern="1200" dirty="0">
                <a:solidFill>
                  <a:schemeClr val="tx1"/>
                </a:solidFill>
                <a:effectLst/>
                <a:latin typeface="+mn-lt"/>
                <a:ea typeface="+mn-ea"/>
                <a:cs typeface="+mn-cs"/>
              </a:rPr>
              <a:t>of them. It exists on the premises of the cloud service provider.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a public cloud model, all major components are outside the enterprise firewall,</a:t>
            </a:r>
          </a:p>
          <a:p>
            <a:r>
              <a:rPr lang="en-US" sz="1200" kern="1200" dirty="0">
                <a:solidFill>
                  <a:schemeClr val="tx1"/>
                </a:solidFill>
                <a:effectLst/>
                <a:latin typeface="+mn-lt"/>
                <a:ea typeface="+mn-ea"/>
                <a:cs typeface="+mn-cs"/>
              </a:rPr>
              <a:t>located in a multitenant infrastructure. Applications and storage are made</a:t>
            </a:r>
          </a:p>
          <a:p>
            <a:r>
              <a:rPr lang="en-US" sz="1200" kern="1200" dirty="0">
                <a:solidFill>
                  <a:schemeClr val="tx1"/>
                </a:solidFill>
                <a:effectLst/>
                <a:latin typeface="+mn-lt"/>
                <a:ea typeface="+mn-ea"/>
                <a:cs typeface="+mn-cs"/>
              </a:rPr>
              <a:t>available over the Internet via secured IP, and can be free or offered at a pay-per-usage</a:t>
            </a:r>
          </a:p>
          <a:p>
            <a:r>
              <a:rPr lang="en-US" sz="1200" kern="1200" dirty="0">
                <a:solidFill>
                  <a:schemeClr val="tx1"/>
                </a:solidFill>
                <a:effectLst/>
                <a:latin typeface="+mn-lt"/>
                <a:ea typeface="+mn-ea"/>
                <a:cs typeface="+mn-cs"/>
              </a:rPr>
              <a:t>fee. This type of cloud supplies easy-to-use consumer-type services, such as:</a:t>
            </a:r>
          </a:p>
          <a:p>
            <a:r>
              <a:rPr lang="en-US" sz="1200" kern="1200" dirty="0">
                <a:solidFill>
                  <a:schemeClr val="tx1"/>
                </a:solidFill>
                <a:effectLst/>
                <a:latin typeface="+mn-lt"/>
                <a:ea typeface="+mn-ea"/>
                <a:cs typeface="+mn-cs"/>
              </a:rPr>
              <a:t>Amazon and Google on-demand Web applications or capacity; Yahoo mail; and</a:t>
            </a:r>
          </a:p>
          <a:p>
            <a:r>
              <a:rPr lang="en-US" sz="1200" kern="1200" dirty="0">
                <a:solidFill>
                  <a:schemeClr val="tx1"/>
                </a:solidFill>
                <a:effectLst/>
                <a:latin typeface="+mn-lt"/>
                <a:ea typeface="+mn-ea"/>
                <a:cs typeface="+mn-cs"/>
              </a:rPr>
              <a:t>Facebook or LinkedIn social media providing free storage for photographs. While</a:t>
            </a:r>
          </a:p>
          <a:p>
            <a:r>
              <a:rPr lang="en-US" sz="1200" kern="1200" dirty="0">
                <a:solidFill>
                  <a:schemeClr val="tx1"/>
                </a:solidFill>
                <a:effectLst/>
                <a:latin typeface="+mn-lt"/>
                <a:ea typeface="+mn-ea"/>
                <a:cs typeface="+mn-cs"/>
              </a:rPr>
              <a:t>public clouds are inexpensive and scale to meet needs, they typically provide no or</a:t>
            </a:r>
          </a:p>
          <a:p>
            <a:r>
              <a:rPr lang="en-US" sz="1200" kern="1200" dirty="0">
                <a:solidFill>
                  <a:schemeClr val="tx1"/>
                </a:solidFill>
                <a:effectLst/>
                <a:latin typeface="+mn-lt"/>
                <a:ea typeface="+mn-ea"/>
                <a:cs typeface="+mn-cs"/>
              </a:rPr>
              <a:t>lower SLAs and may not offer the guarantees against data loss or corruption found</a:t>
            </a:r>
          </a:p>
          <a:p>
            <a:r>
              <a:rPr lang="en-US" sz="1200" kern="1200" dirty="0">
                <a:solidFill>
                  <a:schemeClr val="tx1"/>
                </a:solidFill>
                <a:effectLst/>
                <a:latin typeface="+mn-lt"/>
                <a:ea typeface="+mn-ea"/>
                <a:cs typeface="+mn-cs"/>
              </a:rPr>
              <a:t>with private or hybrid cloud offerings. The public cloud is appropriate for CSCs</a:t>
            </a:r>
          </a:p>
          <a:p>
            <a:r>
              <a:rPr lang="en-US" sz="1200" kern="1200" dirty="0">
                <a:solidFill>
                  <a:schemeClr val="tx1"/>
                </a:solidFill>
                <a:effectLst/>
                <a:latin typeface="+mn-lt"/>
                <a:ea typeface="+mn-ea"/>
                <a:cs typeface="+mn-cs"/>
              </a:rPr>
              <a:t>and entities not requiring the same levels of service that are expected within the</a:t>
            </a:r>
          </a:p>
          <a:p>
            <a:r>
              <a:rPr lang="en-US" sz="1200" kern="1200" dirty="0">
                <a:solidFill>
                  <a:schemeClr val="tx1"/>
                </a:solidFill>
                <a:effectLst/>
                <a:latin typeface="+mn-lt"/>
                <a:ea typeface="+mn-ea"/>
                <a:cs typeface="+mn-cs"/>
              </a:rPr>
              <a:t>firewall. Also, the public IaaS clouds do not necessarily provide for restrictions and</a:t>
            </a:r>
          </a:p>
          <a:p>
            <a:r>
              <a:rPr lang="en-US" sz="1200" kern="1200" dirty="0">
                <a:solidFill>
                  <a:schemeClr val="tx1"/>
                </a:solidFill>
                <a:effectLst/>
                <a:latin typeface="+mn-lt"/>
                <a:ea typeface="+mn-ea"/>
                <a:cs typeface="+mn-cs"/>
              </a:rPr>
              <a:t>compliance with privacy laws, which remain the responsibility of the subscriber or</a:t>
            </a:r>
          </a:p>
          <a:p>
            <a:r>
              <a:rPr lang="en-US" sz="1200" kern="1200" dirty="0">
                <a:solidFill>
                  <a:schemeClr val="tx1"/>
                </a:solidFill>
                <a:effectLst/>
                <a:latin typeface="+mn-lt"/>
                <a:ea typeface="+mn-ea"/>
                <a:cs typeface="+mn-cs"/>
              </a:rPr>
              <a:t>corporate end user. In many public clouds, the focus is on the CSC and small and</a:t>
            </a:r>
          </a:p>
          <a:p>
            <a:r>
              <a:rPr lang="en-US" sz="1200" kern="1200" dirty="0">
                <a:solidFill>
                  <a:schemeClr val="tx1"/>
                </a:solidFill>
                <a:effectLst/>
                <a:latin typeface="+mn-lt"/>
                <a:ea typeface="+mn-ea"/>
                <a:cs typeface="+mn-cs"/>
              </a:rPr>
              <a:t>medium sized businesses where pay-per-use pricing is available, often equating to</a:t>
            </a:r>
          </a:p>
          <a:p>
            <a:r>
              <a:rPr lang="en-US" sz="1200" kern="1200" dirty="0">
                <a:solidFill>
                  <a:schemeClr val="tx1"/>
                </a:solidFill>
                <a:effectLst/>
                <a:latin typeface="+mn-lt"/>
                <a:ea typeface="+mn-ea"/>
                <a:cs typeface="+mn-cs"/>
              </a:rPr>
              <a:t>pennies per gigabyte. Examples of services here might be picture and music sharing,</a:t>
            </a:r>
          </a:p>
          <a:p>
            <a:r>
              <a:rPr lang="en-US" sz="1200" kern="1200" dirty="0">
                <a:solidFill>
                  <a:schemeClr val="tx1"/>
                </a:solidFill>
                <a:effectLst/>
                <a:latin typeface="+mn-lt"/>
                <a:ea typeface="+mn-ea"/>
                <a:cs typeface="+mn-cs"/>
              </a:rPr>
              <a:t>laptop backup, or file sharing.</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major advantage of the public cloud is cost. A subscribing organization only</a:t>
            </a:r>
          </a:p>
          <a:p>
            <a:r>
              <a:rPr lang="en-US" sz="1200" kern="1200" dirty="0">
                <a:solidFill>
                  <a:schemeClr val="tx1"/>
                </a:solidFill>
                <a:effectLst/>
                <a:latin typeface="+mn-lt"/>
                <a:ea typeface="+mn-ea"/>
                <a:cs typeface="+mn-cs"/>
              </a:rPr>
              <a:t>pays for the services and resources it needs and can adjust these as needed. Further,</a:t>
            </a:r>
          </a:p>
          <a:p>
            <a:r>
              <a:rPr lang="en-US" sz="1200" kern="1200" dirty="0">
                <a:solidFill>
                  <a:schemeClr val="tx1"/>
                </a:solidFill>
                <a:effectLst/>
                <a:latin typeface="+mn-lt"/>
                <a:ea typeface="+mn-ea"/>
                <a:cs typeface="+mn-cs"/>
              </a:rPr>
              <a:t>the subscriber has greatly reduced management overhead. The principal concern is</a:t>
            </a:r>
          </a:p>
          <a:p>
            <a:r>
              <a:rPr lang="en-US" sz="1200" kern="1200" dirty="0">
                <a:solidFill>
                  <a:schemeClr val="tx1"/>
                </a:solidFill>
                <a:effectLst/>
                <a:latin typeface="+mn-lt"/>
                <a:ea typeface="+mn-ea"/>
                <a:cs typeface="+mn-cs"/>
              </a:rPr>
              <a:t>security. However, there are a number of public cloud providers that have demonstrated</a:t>
            </a:r>
          </a:p>
          <a:p>
            <a:r>
              <a:rPr lang="en-US" sz="1200" kern="1200" dirty="0">
                <a:solidFill>
                  <a:schemeClr val="tx1"/>
                </a:solidFill>
                <a:effectLst/>
                <a:latin typeface="+mn-lt"/>
                <a:ea typeface="+mn-ea"/>
                <a:cs typeface="+mn-cs"/>
              </a:rPr>
              <a:t>strong security controls and, in fact, such providers may have more resources</a:t>
            </a:r>
          </a:p>
          <a:p>
            <a:r>
              <a:rPr lang="en-US" sz="1200" kern="1200" dirty="0">
                <a:solidFill>
                  <a:schemeClr val="tx1"/>
                </a:solidFill>
                <a:effectLst/>
                <a:latin typeface="+mn-lt"/>
                <a:ea typeface="+mn-ea"/>
                <a:cs typeface="+mn-cs"/>
              </a:rPr>
              <a:t>and expertise to devote to security that would be available in a private cloud.</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11</a:t>
            </a:fld>
            <a:endParaRPr lang="en-US" dirty="0"/>
          </a:p>
        </p:txBody>
      </p:sp>
    </p:spTree>
    <p:extLst>
      <p:ext uri="{BB962C8B-B14F-4D97-AF65-F5344CB8AC3E}">
        <p14:creationId xmlns:p14="http://schemas.microsoft.com/office/powerpoint/2010/main" val="27303435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A private cloud is implemented within the internal IT environment</a:t>
            </a:r>
          </a:p>
          <a:p>
            <a:r>
              <a:rPr lang="en-US" sz="1200" kern="1200" dirty="0">
                <a:solidFill>
                  <a:schemeClr val="tx1"/>
                </a:solidFill>
                <a:effectLst/>
                <a:latin typeface="+mn-lt"/>
                <a:ea typeface="+mn-ea"/>
                <a:cs typeface="+mn-cs"/>
              </a:rPr>
              <a:t>of the organization. The organization may choose to manage the cloud in house or</a:t>
            </a:r>
          </a:p>
          <a:p>
            <a:r>
              <a:rPr lang="en-US" sz="1200" kern="1200" dirty="0">
                <a:solidFill>
                  <a:schemeClr val="tx1"/>
                </a:solidFill>
                <a:effectLst/>
                <a:latin typeface="+mn-lt"/>
                <a:ea typeface="+mn-ea"/>
                <a:cs typeface="+mn-cs"/>
              </a:rPr>
              <a:t>contract the management function to a third party. Additionally, the cloud servers</a:t>
            </a:r>
          </a:p>
          <a:p>
            <a:r>
              <a:rPr lang="en-US" sz="1200" kern="1200" dirty="0">
                <a:solidFill>
                  <a:schemeClr val="tx1"/>
                </a:solidFill>
                <a:effectLst/>
                <a:latin typeface="+mn-lt"/>
                <a:ea typeface="+mn-ea"/>
                <a:cs typeface="+mn-cs"/>
              </a:rPr>
              <a:t>and storage devices may exist on premise or off premise.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Private clouds can deliver IaaS internally to employees or business units through</a:t>
            </a:r>
          </a:p>
          <a:p>
            <a:r>
              <a:rPr lang="en-US" sz="1200" kern="1200" dirty="0">
                <a:solidFill>
                  <a:schemeClr val="tx1"/>
                </a:solidFill>
                <a:effectLst/>
                <a:latin typeface="+mn-lt"/>
                <a:ea typeface="+mn-ea"/>
                <a:cs typeface="+mn-cs"/>
              </a:rPr>
              <a:t>an intranet or the Internet via a virtual private network (VPN), as well as software</a:t>
            </a:r>
          </a:p>
          <a:p>
            <a:r>
              <a:rPr lang="en-US" sz="1200" kern="1200" dirty="0">
                <a:solidFill>
                  <a:schemeClr val="tx1"/>
                </a:solidFill>
                <a:effectLst/>
                <a:latin typeface="+mn-lt"/>
                <a:ea typeface="+mn-ea"/>
                <a:cs typeface="+mn-cs"/>
              </a:rPr>
              <a:t>(applications) or storage as services to its branch offices. In both cases, private clouds</a:t>
            </a:r>
          </a:p>
          <a:p>
            <a:r>
              <a:rPr lang="en-US" sz="1200" kern="1200" dirty="0">
                <a:solidFill>
                  <a:schemeClr val="tx1"/>
                </a:solidFill>
                <a:effectLst/>
                <a:latin typeface="+mn-lt"/>
                <a:ea typeface="+mn-ea"/>
                <a:cs typeface="+mn-cs"/>
              </a:rPr>
              <a:t>are a way to leverage existing infrastructure, and deliver and chargeback for bundled</a:t>
            </a:r>
          </a:p>
          <a:p>
            <a:r>
              <a:rPr lang="en-US" sz="1200" kern="1200" dirty="0">
                <a:solidFill>
                  <a:schemeClr val="tx1"/>
                </a:solidFill>
                <a:effectLst/>
                <a:latin typeface="+mn-lt"/>
                <a:ea typeface="+mn-ea"/>
                <a:cs typeface="+mn-cs"/>
              </a:rPr>
              <a:t>or complete services from the privacy of the organization’s network. Examples of</a:t>
            </a:r>
          </a:p>
          <a:p>
            <a:r>
              <a:rPr lang="en-US" sz="1200" kern="1200" dirty="0">
                <a:solidFill>
                  <a:schemeClr val="tx1"/>
                </a:solidFill>
                <a:effectLst/>
                <a:latin typeface="+mn-lt"/>
                <a:ea typeface="+mn-ea"/>
                <a:cs typeface="+mn-cs"/>
              </a:rPr>
              <a:t>services delivered through the private cloud include database on demand, email on</a:t>
            </a:r>
          </a:p>
          <a:p>
            <a:r>
              <a:rPr lang="en-US" sz="1200" kern="1200" dirty="0">
                <a:solidFill>
                  <a:schemeClr val="tx1"/>
                </a:solidFill>
                <a:effectLst/>
                <a:latin typeface="+mn-lt"/>
                <a:ea typeface="+mn-ea"/>
                <a:cs typeface="+mn-cs"/>
              </a:rPr>
              <a:t>demand, and storage on demand.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key motivation for opting for a private cloud is security. A private cloud</a:t>
            </a:r>
          </a:p>
          <a:p>
            <a:r>
              <a:rPr lang="en-US" sz="1200" kern="1200" dirty="0">
                <a:solidFill>
                  <a:schemeClr val="tx1"/>
                </a:solidFill>
                <a:effectLst/>
                <a:latin typeface="+mn-lt"/>
                <a:ea typeface="+mn-ea"/>
                <a:cs typeface="+mn-cs"/>
              </a:rPr>
              <a:t>infrastructure offers tighter controls over the geographic location of data storage</a:t>
            </a:r>
          </a:p>
          <a:p>
            <a:r>
              <a:rPr lang="en-US" sz="1200" kern="1200" dirty="0">
                <a:solidFill>
                  <a:schemeClr val="tx1"/>
                </a:solidFill>
                <a:effectLst/>
                <a:latin typeface="+mn-lt"/>
                <a:ea typeface="+mn-ea"/>
                <a:cs typeface="+mn-cs"/>
              </a:rPr>
              <a:t>and other aspects of security. Other benefits include easy resource sharing and rapid</a:t>
            </a:r>
          </a:p>
          <a:p>
            <a:r>
              <a:rPr lang="en-US" sz="1200" kern="1200" dirty="0">
                <a:solidFill>
                  <a:schemeClr val="tx1"/>
                </a:solidFill>
                <a:effectLst/>
                <a:latin typeface="+mn-lt"/>
                <a:ea typeface="+mn-ea"/>
                <a:cs typeface="+mn-cs"/>
              </a:rPr>
              <a:t>deployment to organizational entities.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12</a:t>
            </a:fld>
            <a:endParaRPr lang="en-US" dirty="0"/>
          </a:p>
        </p:txBody>
      </p:sp>
    </p:spTree>
    <p:extLst>
      <p:ext uri="{BB962C8B-B14F-4D97-AF65-F5344CB8AC3E}">
        <p14:creationId xmlns:p14="http://schemas.microsoft.com/office/powerpoint/2010/main" val="28178443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A community cloud shares characteristics of private and public</a:t>
            </a:r>
          </a:p>
          <a:p>
            <a:r>
              <a:rPr lang="en-US" sz="1200" kern="1200" dirty="0">
                <a:solidFill>
                  <a:schemeClr val="tx1"/>
                </a:solidFill>
                <a:effectLst/>
                <a:latin typeface="+mn-lt"/>
                <a:ea typeface="+mn-ea"/>
                <a:cs typeface="+mn-cs"/>
              </a:rPr>
              <a:t>clouds. Like a private cloud, a community cloud has restricted access. Like a public</a:t>
            </a:r>
          </a:p>
          <a:p>
            <a:r>
              <a:rPr lang="en-US" sz="1200" kern="1200" dirty="0">
                <a:solidFill>
                  <a:schemeClr val="tx1"/>
                </a:solidFill>
                <a:effectLst/>
                <a:latin typeface="+mn-lt"/>
                <a:ea typeface="+mn-ea"/>
                <a:cs typeface="+mn-cs"/>
              </a:rPr>
              <a:t>cloud, the cloud resources are shared among a number of independent organizations.</a:t>
            </a:r>
          </a:p>
          <a:p>
            <a:r>
              <a:rPr lang="en-US" sz="1200" kern="1200" dirty="0">
                <a:solidFill>
                  <a:schemeClr val="tx1"/>
                </a:solidFill>
                <a:effectLst/>
                <a:latin typeface="+mn-lt"/>
                <a:ea typeface="+mn-ea"/>
                <a:cs typeface="+mn-cs"/>
              </a:rPr>
              <a:t>The organizations that share the community cloud have similar requirements and,</a:t>
            </a:r>
          </a:p>
          <a:p>
            <a:r>
              <a:rPr lang="en-US" sz="1200" kern="1200" dirty="0">
                <a:solidFill>
                  <a:schemeClr val="tx1"/>
                </a:solidFill>
                <a:effectLst/>
                <a:latin typeface="+mn-lt"/>
                <a:ea typeface="+mn-ea"/>
                <a:cs typeface="+mn-cs"/>
              </a:rPr>
              <a:t> typically, a need to exchange data with each other. One example of an industry that</a:t>
            </a:r>
          </a:p>
          <a:p>
            <a:r>
              <a:rPr lang="en-US" sz="1200" kern="1200" dirty="0">
                <a:solidFill>
                  <a:schemeClr val="tx1"/>
                </a:solidFill>
                <a:effectLst/>
                <a:latin typeface="+mn-lt"/>
                <a:ea typeface="+mn-ea"/>
                <a:cs typeface="+mn-cs"/>
              </a:rPr>
              <a:t>is employing the community cloud concept is the health care industry. A community</a:t>
            </a:r>
          </a:p>
          <a:p>
            <a:r>
              <a:rPr lang="en-US" sz="1200" kern="1200" dirty="0">
                <a:solidFill>
                  <a:schemeClr val="tx1"/>
                </a:solidFill>
                <a:effectLst/>
                <a:latin typeface="+mn-lt"/>
                <a:ea typeface="+mn-ea"/>
                <a:cs typeface="+mn-cs"/>
              </a:rPr>
              <a:t>cloud can be implemented to comply with government privacy and other regulations.</a:t>
            </a:r>
          </a:p>
          <a:p>
            <a:r>
              <a:rPr lang="en-US" sz="1200" kern="1200" dirty="0">
                <a:solidFill>
                  <a:schemeClr val="tx1"/>
                </a:solidFill>
                <a:effectLst/>
                <a:latin typeface="+mn-lt"/>
                <a:ea typeface="+mn-ea"/>
                <a:cs typeface="+mn-cs"/>
              </a:rPr>
              <a:t>The community participants can exchange data in a controlled fashion.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cloud infrastructure may be managed by the participating organizations</a:t>
            </a:r>
          </a:p>
          <a:p>
            <a:r>
              <a:rPr lang="en-US" sz="1200" kern="1200" dirty="0">
                <a:solidFill>
                  <a:schemeClr val="tx1"/>
                </a:solidFill>
                <a:effectLst/>
                <a:latin typeface="+mn-lt"/>
                <a:ea typeface="+mn-ea"/>
                <a:cs typeface="+mn-cs"/>
              </a:rPr>
              <a:t>or a third party, and may exist on premise or off premise. In this deployment</a:t>
            </a:r>
          </a:p>
          <a:p>
            <a:r>
              <a:rPr lang="en-US" sz="1200" kern="1200" dirty="0">
                <a:solidFill>
                  <a:schemeClr val="tx1"/>
                </a:solidFill>
                <a:effectLst/>
                <a:latin typeface="+mn-lt"/>
                <a:ea typeface="+mn-ea"/>
                <a:cs typeface="+mn-cs"/>
              </a:rPr>
              <a:t>model, the costs are spread over fewer users than a public cloud (but more than</a:t>
            </a:r>
          </a:p>
          <a:p>
            <a:r>
              <a:rPr lang="en-US" sz="1200" kern="1200" dirty="0">
                <a:solidFill>
                  <a:schemeClr val="tx1"/>
                </a:solidFill>
                <a:effectLst/>
                <a:latin typeface="+mn-lt"/>
                <a:ea typeface="+mn-ea"/>
                <a:cs typeface="+mn-cs"/>
              </a:rPr>
              <a:t>a private cloud), so only some of the cost savings potential of cloud computing</a:t>
            </a:r>
          </a:p>
          <a:p>
            <a:r>
              <a:rPr lang="en-US" sz="1200" kern="1200" dirty="0">
                <a:solidFill>
                  <a:schemeClr val="tx1"/>
                </a:solidFill>
                <a:effectLst/>
                <a:latin typeface="+mn-lt"/>
                <a:ea typeface="+mn-ea"/>
                <a:cs typeface="+mn-cs"/>
              </a:rPr>
              <a:t>are realized.</a:t>
            </a: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13</a:t>
            </a:fld>
            <a:endParaRPr lang="en-US" dirty="0"/>
          </a:p>
        </p:txBody>
      </p:sp>
    </p:spTree>
    <p:extLst>
      <p:ext uri="{BB962C8B-B14F-4D97-AF65-F5344CB8AC3E}">
        <p14:creationId xmlns:p14="http://schemas.microsoft.com/office/powerpoint/2010/main" val="2385685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The hybrid cloud infrastructure is a composition of two or more</a:t>
            </a:r>
          </a:p>
          <a:p>
            <a:r>
              <a:rPr lang="en-US" sz="1200" kern="1200" dirty="0">
                <a:solidFill>
                  <a:schemeClr val="tx1"/>
                </a:solidFill>
                <a:effectLst/>
                <a:latin typeface="+mn-lt"/>
                <a:ea typeface="+mn-ea"/>
                <a:cs typeface="+mn-cs"/>
              </a:rPr>
              <a:t>clouds (private, community, or public) that remain unique entities but are bound</a:t>
            </a:r>
          </a:p>
          <a:p>
            <a:r>
              <a:rPr lang="en-US" sz="1200" kern="1200" dirty="0">
                <a:solidFill>
                  <a:schemeClr val="tx1"/>
                </a:solidFill>
                <a:effectLst/>
                <a:latin typeface="+mn-lt"/>
                <a:ea typeface="+mn-ea"/>
                <a:cs typeface="+mn-cs"/>
              </a:rPr>
              <a:t>together by standardized or proprietary technology that enables data and application</a:t>
            </a:r>
          </a:p>
          <a:p>
            <a:r>
              <a:rPr lang="en-US" sz="1200" kern="1200" dirty="0">
                <a:solidFill>
                  <a:schemeClr val="tx1"/>
                </a:solidFill>
                <a:effectLst/>
                <a:latin typeface="+mn-lt"/>
                <a:ea typeface="+mn-ea"/>
                <a:cs typeface="+mn-cs"/>
              </a:rPr>
              <a:t>portability (e.g., cloud bursting for load balancing between clouds). With a hybrid</a:t>
            </a:r>
          </a:p>
          <a:p>
            <a:r>
              <a:rPr lang="en-US" sz="1200" kern="1200" dirty="0">
                <a:solidFill>
                  <a:schemeClr val="tx1"/>
                </a:solidFill>
                <a:effectLst/>
                <a:latin typeface="+mn-lt"/>
                <a:ea typeface="+mn-ea"/>
                <a:cs typeface="+mn-cs"/>
              </a:rPr>
              <a:t>cloud solution, sensitive information can be placed in a private area of the cloud, and</a:t>
            </a:r>
          </a:p>
          <a:p>
            <a:r>
              <a:rPr lang="en-US" sz="1200" kern="1200" dirty="0">
                <a:solidFill>
                  <a:schemeClr val="tx1"/>
                </a:solidFill>
                <a:effectLst/>
                <a:latin typeface="+mn-lt"/>
                <a:ea typeface="+mn-ea"/>
                <a:cs typeface="+mn-cs"/>
              </a:rPr>
              <a:t>less sensitive data can take advantage of the benefits of the public cloud.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hybrid public/private cloud solution can be particularly attractive for smaller</a:t>
            </a:r>
          </a:p>
          <a:p>
            <a:r>
              <a:rPr lang="en-US" sz="1200" kern="1200" dirty="0">
                <a:solidFill>
                  <a:schemeClr val="tx1"/>
                </a:solidFill>
                <a:effectLst/>
                <a:latin typeface="+mn-lt"/>
                <a:ea typeface="+mn-ea"/>
                <a:cs typeface="+mn-cs"/>
              </a:rPr>
              <a:t>businesses. Many applications for which security concerns are less can be offloaded</a:t>
            </a:r>
          </a:p>
          <a:p>
            <a:r>
              <a:rPr lang="en-US" sz="1200" kern="1200" dirty="0">
                <a:solidFill>
                  <a:schemeClr val="tx1"/>
                </a:solidFill>
                <a:effectLst/>
                <a:latin typeface="+mn-lt"/>
                <a:ea typeface="+mn-ea"/>
                <a:cs typeface="+mn-cs"/>
              </a:rPr>
              <a:t>at considerable cost savings without committing the organization to moving more</a:t>
            </a:r>
          </a:p>
          <a:p>
            <a:r>
              <a:rPr lang="en-US" sz="1200" kern="1200" dirty="0">
                <a:solidFill>
                  <a:schemeClr val="tx1"/>
                </a:solidFill>
                <a:effectLst/>
                <a:latin typeface="+mn-lt"/>
                <a:ea typeface="+mn-ea"/>
                <a:cs typeface="+mn-cs"/>
              </a:rPr>
              <a:t>sensitive data and applications to the public cloud.</a:t>
            </a:r>
          </a:p>
          <a:p>
            <a:endParaRPr lang="en-NZ"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14</a:t>
            </a:fld>
            <a:endParaRPr lang="en-US" dirty="0"/>
          </a:p>
        </p:txBody>
      </p:sp>
    </p:spTree>
    <p:extLst>
      <p:ext uri="{BB962C8B-B14F-4D97-AF65-F5344CB8AC3E}">
        <p14:creationId xmlns:p14="http://schemas.microsoft.com/office/powerpoint/2010/main" val="2107915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Table 13.1 lists some of the relative strengths and weaknesses of the four cloud</a:t>
            </a:r>
          </a:p>
          <a:p>
            <a:r>
              <a:rPr lang="en-US" sz="1200" kern="1200" dirty="0">
                <a:solidFill>
                  <a:schemeClr val="tx1"/>
                </a:solidFill>
                <a:effectLst/>
                <a:latin typeface="+mn-lt"/>
                <a:ea typeface="+mn-ea"/>
                <a:cs typeface="+mn-cs"/>
              </a:rPr>
              <a:t>deployment models.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15</a:t>
            </a:fld>
            <a:endParaRPr lang="en-US" dirty="0"/>
          </a:p>
        </p:txBody>
      </p:sp>
    </p:spTree>
    <p:extLst>
      <p:ext uri="{BB962C8B-B14F-4D97-AF65-F5344CB8AC3E}">
        <p14:creationId xmlns:p14="http://schemas.microsoft.com/office/powerpoint/2010/main" val="17118306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NIST SP 500-292 (</a:t>
            </a:r>
            <a:r>
              <a:rPr lang="en-US" sz="1200" i="1" kern="1200" dirty="0">
                <a:solidFill>
                  <a:schemeClr val="tx1"/>
                </a:solidFill>
                <a:effectLst/>
                <a:latin typeface="+mn-lt"/>
                <a:ea typeface="+mn-ea"/>
                <a:cs typeface="+mn-cs"/>
              </a:rPr>
              <a:t>NIST Cloud Computing Reference Architecture</a:t>
            </a:r>
            <a:r>
              <a:rPr lang="en-US" sz="1200" i="0" kern="1200" dirty="0">
                <a:solidFill>
                  <a:schemeClr val="tx1"/>
                </a:solidFill>
                <a:effectLst/>
                <a:latin typeface="+mn-lt"/>
                <a:ea typeface="+mn-ea"/>
                <a:cs typeface="+mn-cs"/>
              </a:rPr>
              <a:t>,</a:t>
            </a:r>
            <a:r>
              <a:rPr lang="en-US" sz="1200" i="0" kern="1200" baseline="0" dirty="0">
                <a:solidFill>
                  <a:schemeClr val="tx1"/>
                </a:solidFill>
                <a:effectLst/>
                <a:latin typeface="+mn-lt"/>
                <a:ea typeface="+mn-ea"/>
                <a:cs typeface="+mn-cs"/>
              </a:rPr>
              <a:t> September 2011</a:t>
            </a:r>
            <a:r>
              <a:rPr lang="en-US" sz="1200" kern="1200" dirty="0">
                <a:solidFill>
                  <a:schemeClr val="tx1"/>
                </a:solidFill>
                <a:effectLst/>
                <a:latin typeface="+mn-lt"/>
                <a:ea typeface="+mn-ea"/>
                <a:cs typeface="+mn-cs"/>
              </a:rPr>
              <a:t>) establishes reference</a:t>
            </a:r>
          </a:p>
          <a:p>
            <a:r>
              <a:rPr lang="en-US" sz="1200" kern="1200" dirty="0">
                <a:solidFill>
                  <a:schemeClr val="tx1"/>
                </a:solidFill>
                <a:effectLst/>
                <a:latin typeface="+mn-lt"/>
                <a:ea typeface="+mn-ea"/>
                <a:cs typeface="+mn-cs"/>
              </a:rPr>
              <a:t>architecture, described as follows:</a:t>
            </a:r>
          </a:p>
          <a:p>
            <a:endParaRPr lang="en-US" sz="1200" b="0" i="0" kern="1200" baseline="0" dirty="0">
              <a:solidFill>
                <a:schemeClr val="tx1"/>
              </a:solidFill>
              <a:latin typeface="+mn-lt"/>
              <a:ea typeface="+mn-ea"/>
              <a:cs typeface="+mn-cs"/>
            </a:endParaRPr>
          </a:p>
          <a:p>
            <a:r>
              <a:rPr lang="en-US" sz="1200" kern="1200" dirty="0">
                <a:solidFill>
                  <a:schemeClr val="tx1"/>
                </a:solidFill>
                <a:effectLst/>
                <a:latin typeface="+mn-lt"/>
                <a:ea typeface="+mn-ea"/>
                <a:cs typeface="+mn-cs"/>
              </a:rPr>
              <a:t> The NIST cloud computing reference architecture focuses on the requirements</a:t>
            </a:r>
          </a:p>
          <a:p>
            <a:r>
              <a:rPr lang="en-US" sz="1200" kern="1200" dirty="0">
                <a:solidFill>
                  <a:schemeClr val="tx1"/>
                </a:solidFill>
                <a:effectLst/>
                <a:latin typeface="+mn-lt"/>
                <a:ea typeface="+mn-ea"/>
                <a:cs typeface="+mn-cs"/>
              </a:rPr>
              <a:t>of “what” cloud services provide, not a “how to” design solution and implementation.</a:t>
            </a:r>
          </a:p>
          <a:p>
            <a:r>
              <a:rPr lang="en-US" sz="1200" kern="1200" dirty="0">
                <a:solidFill>
                  <a:schemeClr val="tx1"/>
                </a:solidFill>
                <a:effectLst/>
                <a:latin typeface="+mn-lt"/>
                <a:ea typeface="+mn-ea"/>
                <a:cs typeface="+mn-cs"/>
              </a:rPr>
              <a:t>The reference architecture is intended to facilitate the understanding of</a:t>
            </a:r>
          </a:p>
          <a:p>
            <a:r>
              <a:rPr lang="en-US" sz="1200" kern="1200" dirty="0">
                <a:solidFill>
                  <a:schemeClr val="tx1"/>
                </a:solidFill>
                <a:effectLst/>
                <a:latin typeface="+mn-lt"/>
                <a:ea typeface="+mn-ea"/>
                <a:cs typeface="+mn-cs"/>
              </a:rPr>
              <a:t>the operational intricacies in cloud computing. It does not represent the system</a:t>
            </a:r>
          </a:p>
          <a:p>
            <a:r>
              <a:rPr lang="en-US" sz="1200" kern="1200" dirty="0">
                <a:solidFill>
                  <a:schemeClr val="tx1"/>
                </a:solidFill>
                <a:effectLst/>
                <a:latin typeface="+mn-lt"/>
                <a:ea typeface="+mn-ea"/>
                <a:cs typeface="+mn-cs"/>
              </a:rPr>
              <a:t>architecture of a specific cloud computing system; instead it is a tool for describing,</a:t>
            </a:r>
          </a:p>
          <a:p>
            <a:r>
              <a:rPr lang="en-US" sz="1200" kern="1200" dirty="0">
                <a:solidFill>
                  <a:schemeClr val="tx1"/>
                </a:solidFill>
                <a:effectLst/>
                <a:latin typeface="+mn-lt"/>
                <a:ea typeface="+mn-ea"/>
                <a:cs typeface="+mn-cs"/>
              </a:rPr>
              <a:t>discussing, and developing a system-specific architecture using a common framework</a:t>
            </a:r>
          </a:p>
          <a:p>
            <a:r>
              <a:rPr lang="en-US" sz="1200" kern="1200" dirty="0">
                <a:solidFill>
                  <a:schemeClr val="tx1"/>
                </a:solidFill>
                <a:effectLst/>
                <a:latin typeface="+mn-lt"/>
                <a:ea typeface="+mn-ea"/>
                <a:cs typeface="+mn-cs"/>
              </a:rPr>
              <a:t>of reference.</a:t>
            </a:r>
          </a:p>
          <a:p>
            <a:endParaRPr lang="en-US" sz="1200" b="0" i="0"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16</a:t>
            </a:fld>
            <a:endParaRPr lang="en-US" dirty="0"/>
          </a:p>
        </p:txBody>
      </p:sp>
    </p:spTree>
    <p:extLst>
      <p:ext uri="{BB962C8B-B14F-4D97-AF65-F5344CB8AC3E}">
        <p14:creationId xmlns:p14="http://schemas.microsoft.com/office/powerpoint/2010/main" val="6335389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NIST developed the reference architecture with the following objectives in</a:t>
            </a:r>
          </a:p>
          <a:p>
            <a:r>
              <a:rPr lang="en-US" sz="1200" kern="1200" dirty="0">
                <a:solidFill>
                  <a:schemeClr val="tx1"/>
                </a:solidFill>
                <a:effectLst/>
                <a:latin typeface="+mn-lt"/>
                <a:ea typeface="+mn-ea"/>
                <a:cs typeface="+mn-cs"/>
              </a:rPr>
              <a:t>mind: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To illustrate and understand the various cloud services in the context of an</a:t>
            </a:r>
          </a:p>
          <a:p>
            <a:r>
              <a:rPr lang="en-US" sz="1200" kern="1200" dirty="0">
                <a:solidFill>
                  <a:schemeClr val="tx1"/>
                </a:solidFill>
                <a:effectLst/>
                <a:latin typeface="+mn-lt"/>
                <a:ea typeface="+mn-ea"/>
                <a:cs typeface="+mn-cs"/>
              </a:rPr>
              <a:t>overall cloud computing conceptual model</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To provide a technical reference for CSCs to understand, discuss, categorize,</a:t>
            </a:r>
          </a:p>
          <a:p>
            <a:r>
              <a:rPr lang="en-US" sz="1200" kern="1200" dirty="0">
                <a:solidFill>
                  <a:schemeClr val="tx1"/>
                </a:solidFill>
                <a:effectLst/>
                <a:latin typeface="+mn-lt"/>
                <a:ea typeface="+mn-ea"/>
                <a:cs typeface="+mn-cs"/>
              </a:rPr>
              <a:t>and compare cloud services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To facilitate the analysis of candidate standards for security, interoperability,</a:t>
            </a:r>
          </a:p>
          <a:p>
            <a:r>
              <a:rPr lang="en-US" sz="1200" kern="1200" dirty="0">
                <a:solidFill>
                  <a:schemeClr val="tx1"/>
                </a:solidFill>
                <a:effectLst/>
                <a:latin typeface="+mn-lt"/>
                <a:ea typeface="+mn-ea"/>
                <a:cs typeface="+mn-cs"/>
              </a:rPr>
              <a:t>and portability and reference implementations.</a:t>
            </a:r>
          </a:p>
          <a:p>
            <a:endParaRPr lang="en-US" b="0"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17</a:t>
            </a:fld>
            <a:endParaRPr lang="en-US" dirty="0"/>
          </a:p>
        </p:txBody>
      </p:sp>
    </p:spTree>
    <p:extLst>
      <p:ext uri="{BB962C8B-B14F-4D97-AF65-F5344CB8AC3E}">
        <p14:creationId xmlns:p14="http://schemas.microsoft.com/office/powerpoint/2010/main" val="6722527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dirty="0">
                <a:solidFill>
                  <a:schemeClr val="tx1"/>
                </a:solidFill>
                <a:effectLst/>
                <a:latin typeface="+mn-lt"/>
                <a:ea typeface="+mn-ea"/>
                <a:cs typeface="+mn-cs"/>
              </a:rPr>
              <a:t> The reference architecture, depicted in Figure 13.3, defines five major actors in</a:t>
            </a:r>
          </a:p>
          <a:p>
            <a:r>
              <a:rPr lang="en-US" sz="1200" kern="1200" dirty="0">
                <a:solidFill>
                  <a:schemeClr val="tx1"/>
                </a:solidFill>
                <a:effectLst/>
                <a:latin typeface="+mn-lt"/>
                <a:ea typeface="+mn-ea"/>
                <a:cs typeface="+mn-cs"/>
              </a:rPr>
              <a:t>terms of the roles and responsibilities:</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service consumer</a:t>
            </a:r>
            <a:r>
              <a:rPr lang="en-US" sz="1200" kern="1200" dirty="0">
                <a:solidFill>
                  <a:schemeClr val="tx1"/>
                </a:solidFill>
                <a:effectLst/>
                <a:latin typeface="+mn-lt"/>
                <a:ea typeface="+mn-ea"/>
                <a:cs typeface="+mn-cs"/>
              </a:rPr>
              <a:t> (CSC):  A person or organization that maintains a business</a:t>
            </a:r>
          </a:p>
          <a:p>
            <a:r>
              <a:rPr lang="en-US" sz="1200" kern="1200" dirty="0">
                <a:solidFill>
                  <a:schemeClr val="tx1"/>
                </a:solidFill>
                <a:effectLst/>
                <a:latin typeface="+mn-lt"/>
                <a:ea typeface="+mn-ea"/>
                <a:cs typeface="+mn-cs"/>
              </a:rPr>
              <a:t>relationship with, and uses service from, cloud providers.</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service provider </a:t>
            </a:r>
            <a:r>
              <a:rPr lang="en-US" sz="1200" kern="1200" dirty="0">
                <a:solidFill>
                  <a:schemeClr val="tx1"/>
                </a:solidFill>
                <a:effectLst/>
                <a:latin typeface="+mn-lt"/>
                <a:ea typeface="+mn-ea"/>
                <a:cs typeface="+mn-cs"/>
              </a:rPr>
              <a:t>(CSP):  A person, organization, or entity responsible for</a:t>
            </a:r>
          </a:p>
          <a:p>
            <a:r>
              <a:rPr lang="en-US" sz="1200" kern="1200" dirty="0">
                <a:solidFill>
                  <a:schemeClr val="tx1"/>
                </a:solidFill>
                <a:effectLst/>
                <a:latin typeface="+mn-lt"/>
                <a:ea typeface="+mn-ea"/>
                <a:cs typeface="+mn-cs"/>
              </a:rPr>
              <a:t>making a service available to interested parties.</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auditor</a:t>
            </a:r>
            <a:r>
              <a:rPr lang="en-US" sz="1200" kern="1200" dirty="0">
                <a:solidFill>
                  <a:schemeClr val="tx1"/>
                </a:solidFill>
                <a:effectLst/>
                <a:latin typeface="+mn-lt"/>
                <a:ea typeface="+mn-ea"/>
                <a:cs typeface="+mn-cs"/>
              </a:rPr>
              <a:t>:  A party that can conduct independent assessment of cloud services,</a:t>
            </a:r>
          </a:p>
          <a:p>
            <a:r>
              <a:rPr lang="en-US" sz="1200" kern="1200" dirty="0">
                <a:solidFill>
                  <a:schemeClr val="tx1"/>
                </a:solidFill>
                <a:effectLst/>
                <a:latin typeface="+mn-lt"/>
                <a:ea typeface="+mn-ea"/>
                <a:cs typeface="+mn-cs"/>
              </a:rPr>
              <a:t>information system operations, performance, and security of the cloud</a:t>
            </a:r>
          </a:p>
          <a:p>
            <a:r>
              <a:rPr lang="en-US" sz="1200" kern="1200" dirty="0">
                <a:solidFill>
                  <a:schemeClr val="tx1"/>
                </a:solidFill>
                <a:effectLst/>
                <a:latin typeface="+mn-lt"/>
                <a:ea typeface="+mn-ea"/>
                <a:cs typeface="+mn-cs"/>
              </a:rPr>
              <a:t>implementation.</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broker</a:t>
            </a:r>
            <a:r>
              <a:rPr lang="en-US" sz="1200" kern="1200" dirty="0">
                <a:solidFill>
                  <a:schemeClr val="tx1"/>
                </a:solidFill>
                <a:effectLst/>
                <a:latin typeface="+mn-lt"/>
                <a:ea typeface="+mn-ea"/>
                <a:cs typeface="+mn-cs"/>
              </a:rPr>
              <a:t>:  An entity that manages the use, performance, and delivery of</a:t>
            </a:r>
          </a:p>
          <a:p>
            <a:r>
              <a:rPr lang="en-US" sz="1200" kern="1200" dirty="0">
                <a:solidFill>
                  <a:schemeClr val="tx1"/>
                </a:solidFill>
                <a:effectLst/>
                <a:latin typeface="+mn-lt"/>
                <a:ea typeface="+mn-ea"/>
                <a:cs typeface="+mn-cs"/>
              </a:rPr>
              <a:t>cloud services, and negotiates relationships between CSPs and cloud consumers.</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Cloud carrier:</a:t>
            </a:r>
            <a:r>
              <a:rPr lang="en-US" sz="1200" kern="1200" dirty="0">
                <a:solidFill>
                  <a:schemeClr val="tx1"/>
                </a:solidFill>
                <a:effectLst/>
                <a:latin typeface="+mn-lt"/>
                <a:ea typeface="+mn-ea"/>
                <a:cs typeface="+mn-cs"/>
              </a:rPr>
              <a:t>  An intermediary that provides connectivity and transport of</a:t>
            </a:r>
          </a:p>
          <a:p>
            <a:r>
              <a:rPr lang="en-US" sz="1200" kern="1200" dirty="0">
                <a:solidFill>
                  <a:schemeClr val="tx1"/>
                </a:solidFill>
                <a:effectLst/>
                <a:latin typeface="+mn-lt"/>
                <a:ea typeface="+mn-ea"/>
                <a:cs typeface="+mn-cs"/>
              </a:rPr>
              <a:t>cloud services from CSPs to cloud consumers.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The roles of the cloud consumer and provider have already been discussed.</a:t>
            </a:r>
          </a:p>
          <a:p>
            <a:r>
              <a:rPr lang="en-US" sz="1200" kern="1200" dirty="0">
                <a:solidFill>
                  <a:schemeClr val="tx1"/>
                </a:solidFill>
                <a:effectLst/>
                <a:latin typeface="+mn-lt"/>
                <a:ea typeface="+mn-ea"/>
                <a:cs typeface="+mn-cs"/>
              </a:rPr>
              <a:t>To summarize, a </a:t>
            </a:r>
            <a:r>
              <a:rPr lang="en-US" sz="1200" b="1" kern="1200" dirty="0">
                <a:solidFill>
                  <a:schemeClr val="tx1"/>
                </a:solidFill>
                <a:effectLst/>
                <a:latin typeface="+mn-lt"/>
                <a:ea typeface="+mn-ea"/>
                <a:cs typeface="+mn-cs"/>
              </a:rPr>
              <a:t>cloud service provider</a:t>
            </a:r>
            <a:r>
              <a:rPr lang="en-US" sz="1200" kern="1200" dirty="0">
                <a:solidFill>
                  <a:schemeClr val="tx1"/>
                </a:solidFill>
                <a:effectLst/>
                <a:latin typeface="+mn-lt"/>
                <a:ea typeface="+mn-ea"/>
                <a:cs typeface="+mn-cs"/>
              </a:rPr>
              <a:t>  can provide one or more of the cloud services</a:t>
            </a:r>
          </a:p>
          <a:p>
            <a:r>
              <a:rPr lang="en-US" sz="1200" kern="1200" dirty="0">
                <a:solidFill>
                  <a:schemeClr val="tx1"/>
                </a:solidFill>
                <a:effectLst/>
                <a:latin typeface="+mn-lt"/>
                <a:ea typeface="+mn-ea"/>
                <a:cs typeface="+mn-cs"/>
              </a:rPr>
              <a:t> to meet IT and business requirements of </a:t>
            </a:r>
            <a:r>
              <a:rPr lang="en-US" sz="1200" b="1" kern="1200" dirty="0">
                <a:solidFill>
                  <a:schemeClr val="tx1"/>
                </a:solidFill>
                <a:effectLst/>
                <a:latin typeface="+mn-lt"/>
                <a:ea typeface="+mn-ea"/>
                <a:cs typeface="+mn-cs"/>
              </a:rPr>
              <a:t>cloud service consumers </a:t>
            </a:r>
            <a:r>
              <a:rPr lang="en-US" sz="1200" kern="1200" dirty="0">
                <a:solidFill>
                  <a:schemeClr val="tx1"/>
                </a:solidFill>
                <a:effectLst/>
                <a:latin typeface="+mn-lt"/>
                <a:ea typeface="+mn-ea"/>
                <a:cs typeface="+mn-cs"/>
              </a:rPr>
              <a:t>. For each of the</a:t>
            </a:r>
          </a:p>
          <a:p>
            <a:r>
              <a:rPr lang="en-US" sz="1200" kern="1200" dirty="0">
                <a:solidFill>
                  <a:schemeClr val="tx1"/>
                </a:solidFill>
                <a:effectLst/>
                <a:latin typeface="+mn-lt"/>
                <a:ea typeface="+mn-ea"/>
                <a:cs typeface="+mn-cs"/>
              </a:rPr>
              <a:t>three service models (SaaS, PaaS, IaaS), the CSP provides the storage and processing</a:t>
            </a:r>
          </a:p>
          <a:p>
            <a:r>
              <a:rPr lang="en-US" sz="1200" kern="1200" dirty="0">
                <a:solidFill>
                  <a:schemeClr val="tx1"/>
                </a:solidFill>
                <a:effectLst/>
                <a:latin typeface="+mn-lt"/>
                <a:ea typeface="+mn-ea"/>
                <a:cs typeface="+mn-cs"/>
              </a:rPr>
              <a:t>facilities needed to support that service model, together with a cloud interface</a:t>
            </a:r>
          </a:p>
          <a:p>
            <a:r>
              <a:rPr lang="en-US" sz="1200" kern="1200" dirty="0">
                <a:solidFill>
                  <a:schemeClr val="tx1"/>
                </a:solidFill>
                <a:effectLst/>
                <a:latin typeface="+mn-lt"/>
                <a:ea typeface="+mn-ea"/>
                <a:cs typeface="+mn-cs"/>
              </a:rPr>
              <a:t>for cloud service consumers. For SaaS, the CSP deploys, configures, maintains, and</a:t>
            </a:r>
          </a:p>
          <a:p>
            <a:r>
              <a:rPr lang="en-US" sz="1200" kern="1200" dirty="0">
                <a:solidFill>
                  <a:schemeClr val="tx1"/>
                </a:solidFill>
                <a:effectLst/>
                <a:latin typeface="+mn-lt"/>
                <a:ea typeface="+mn-ea"/>
                <a:cs typeface="+mn-cs"/>
              </a:rPr>
              <a:t>updates the operation of the software applications on a cloud infrastructure so that</a:t>
            </a:r>
          </a:p>
          <a:p>
            <a:r>
              <a:rPr lang="en-US" sz="1200" kern="1200" dirty="0">
                <a:solidFill>
                  <a:schemeClr val="tx1"/>
                </a:solidFill>
                <a:effectLst/>
                <a:latin typeface="+mn-lt"/>
                <a:ea typeface="+mn-ea"/>
                <a:cs typeface="+mn-cs"/>
              </a:rPr>
              <a:t>the services are provisioned at the expected service levels to cloud consumers. The</a:t>
            </a:r>
          </a:p>
          <a:p>
            <a:r>
              <a:rPr lang="en-US" sz="1200" kern="1200" dirty="0">
                <a:solidFill>
                  <a:schemeClr val="tx1"/>
                </a:solidFill>
                <a:effectLst/>
                <a:latin typeface="+mn-lt"/>
                <a:ea typeface="+mn-ea"/>
                <a:cs typeface="+mn-cs"/>
              </a:rPr>
              <a:t>consumers of SaaS can be organizations that provide their members with access to</a:t>
            </a:r>
          </a:p>
          <a:p>
            <a:r>
              <a:rPr lang="en-US" sz="1200" kern="1200" dirty="0">
                <a:solidFill>
                  <a:schemeClr val="tx1"/>
                </a:solidFill>
                <a:effectLst/>
                <a:latin typeface="+mn-lt"/>
                <a:ea typeface="+mn-ea"/>
                <a:cs typeface="+mn-cs"/>
              </a:rPr>
              <a:t>software applications, end users who directly use software applications, or software</a:t>
            </a:r>
          </a:p>
          <a:p>
            <a:r>
              <a:rPr lang="en-US" sz="1200" kern="1200" dirty="0">
                <a:solidFill>
                  <a:schemeClr val="tx1"/>
                </a:solidFill>
                <a:effectLst/>
                <a:latin typeface="+mn-lt"/>
                <a:ea typeface="+mn-ea"/>
                <a:cs typeface="+mn-cs"/>
              </a:rPr>
              <a:t>application administrators who configure applications for end users.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PaaS, the CSP manages the computing infrastructure for the platform and</a:t>
            </a:r>
          </a:p>
          <a:p>
            <a:r>
              <a:rPr lang="en-US" sz="1200" kern="1200" dirty="0">
                <a:solidFill>
                  <a:schemeClr val="tx1"/>
                </a:solidFill>
                <a:effectLst/>
                <a:latin typeface="+mn-lt"/>
                <a:ea typeface="+mn-ea"/>
                <a:cs typeface="+mn-cs"/>
              </a:rPr>
              <a:t>runs the cloud software that provides the components of the platform, such as runtime</a:t>
            </a:r>
          </a:p>
          <a:p>
            <a:r>
              <a:rPr lang="en-US" sz="1200" kern="1200" dirty="0">
                <a:solidFill>
                  <a:schemeClr val="tx1"/>
                </a:solidFill>
                <a:effectLst/>
                <a:latin typeface="+mn-lt"/>
                <a:ea typeface="+mn-ea"/>
                <a:cs typeface="+mn-cs"/>
              </a:rPr>
              <a:t>software execution stacks, databases, and other middleware components. Cloud</a:t>
            </a:r>
          </a:p>
          <a:p>
            <a:r>
              <a:rPr lang="en-US" sz="1200" kern="1200" dirty="0">
                <a:solidFill>
                  <a:schemeClr val="tx1"/>
                </a:solidFill>
                <a:effectLst/>
                <a:latin typeface="+mn-lt"/>
                <a:ea typeface="+mn-ea"/>
                <a:cs typeface="+mn-cs"/>
              </a:rPr>
              <a:t>consumers of PaaS can employ the tools and execution resources provided by CSPs</a:t>
            </a:r>
          </a:p>
          <a:p>
            <a:r>
              <a:rPr lang="en-US" sz="1200" kern="1200" dirty="0">
                <a:solidFill>
                  <a:schemeClr val="tx1"/>
                </a:solidFill>
                <a:effectLst/>
                <a:latin typeface="+mn-lt"/>
                <a:ea typeface="+mn-ea"/>
                <a:cs typeface="+mn-cs"/>
              </a:rPr>
              <a:t>to develop, test, deploy, and manage the applications hosted in a cloud environment.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IaaS, the CSP acquires the physical computing resources underlying the</a:t>
            </a:r>
          </a:p>
          <a:p>
            <a:r>
              <a:rPr lang="en-US" sz="1200" kern="1200" dirty="0">
                <a:solidFill>
                  <a:schemeClr val="tx1"/>
                </a:solidFill>
                <a:effectLst/>
                <a:latin typeface="+mn-lt"/>
                <a:ea typeface="+mn-ea"/>
                <a:cs typeface="+mn-cs"/>
              </a:rPr>
              <a:t>service, including the servers, networks, storage, and hosting infrastructure. The IaaS</a:t>
            </a:r>
          </a:p>
          <a:p>
            <a:r>
              <a:rPr lang="en-US" sz="1200" kern="1200" dirty="0">
                <a:solidFill>
                  <a:schemeClr val="tx1"/>
                </a:solidFill>
                <a:effectLst/>
                <a:latin typeface="+mn-lt"/>
                <a:ea typeface="+mn-ea"/>
                <a:cs typeface="+mn-cs"/>
              </a:rPr>
              <a:t>CSC in turn uses these computing resources, such as a virtual machine, for their fundamental</a:t>
            </a:r>
          </a:p>
          <a:p>
            <a:r>
              <a:rPr lang="en-US" sz="1200" kern="1200" dirty="0">
                <a:solidFill>
                  <a:schemeClr val="tx1"/>
                </a:solidFill>
                <a:effectLst/>
                <a:latin typeface="+mn-lt"/>
                <a:ea typeface="+mn-ea"/>
                <a:cs typeface="+mn-cs"/>
              </a:rPr>
              <a:t>computing needs.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a:t>
            </a:r>
            <a:r>
              <a:rPr lang="en-US" sz="1200" b="1" kern="1200" dirty="0">
                <a:solidFill>
                  <a:schemeClr val="tx1"/>
                </a:solidFill>
                <a:effectLst/>
                <a:latin typeface="+mn-lt"/>
                <a:ea typeface="+mn-ea"/>
                <a:cs typeface="+mn-cs"/>
              </a:rPr>
              <a:t>cloud carrier</a:t>
            </a:r>
            <a:r>
              <a:rPr lang="en-US" sz="1200" kern="1200" dirty="0">
                <a:solidFill>
                  <a:schemeClr val="tx1"/>
                </a:solidFill>
                <a:effectLst/>
                <a:latin typeface="+mn-lt"/>
                <a:ea typeface="+mn-ea"/>
                <a:cs typeface="+mn-cs"/>
              </a:rPr>
              <a:t>  is a networking facility that provides connectivity and transport</a:t>
            </a:r>
          </a:p>
          <a:p>
            <a:r>
              <a:rPr lang="en-US" sz="1200" kern="1200" dirty="0">
                <a:solidFill>
                  <a:schemeClr val="tx1"/>
                </a:solidFill>
                <a:effectLst/>
                <a:latin typeface="+mn-lt"/>
                <a:ea typeface="+mn-ea"/>
                <a:cs typeface="+mn-cs"/>
              </a:rPr>
              <a:t>of cloud services between cloud consumers and CSPs. Typically, a CSP will set</a:t>
            </a:r>
          </a:p>
          <a:p>
            <a:r>
              <a:rPr lang="en-US" sz="1200" kern="1200" dirty="0">
                <a:solidFill>
                  <a:schemeClr val="tx1"/>
                </a:solidFill>
                <a:effectLst/>
                <a:latin typeface="+mn-lt"/>
                <a:ea typeface="+mn-ea"/>
                <a:cs typeface="+mn-cs"/>
              </a:rPr>
              <a:t>up service level agreements (SLAs) with a cloud carrier to provide services consistent</a:t>
            </a:r>
          </a:p>
          <a:p>
            <a:r>
              <a:rPr lang="en-US" sz="1200" kern="1200" dirty="0">
                <a:solidFill>
                  <a:schemeClr val="tx1"/>
                </a:solidFill>
                <a:effectLst/>
                <a:latin typeface="+mn-lt"/>
                <a:ea typeface="+mn-ea"/>
                <a:cs typeface="+mn-cs"/>
              </a:rPr>
              <a:t>with the level of SLAs offered to cloud consumers, and may require the cloud carrier</a:t>
            </a:r>
          </a:p>
          <a:p>
            <a:r>
              <a:rPr lang="en-US" sz="1200" kern="1200" dirty="0">
                <a:solidFill>
                  <a:schemeClr val="tx1"/>
                </a:solidFill>
                <a:effectLst/>
                <a:latin typeface="+mn-lt"/>
                <a:ea typeface="+mn-ea"/>
                <a:cs typeface="+mn-cs"/>
              </a:rPr>
              <a:t>to provide dedicated and secure connections between cloud consumers and CSPs.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a:t>
            </a:r>
            <a:r>
              <a:rPr lang="en-US" sz="1200" b="1" kern="1200" dirty="0">
                <a:solidFill>
                  <a:schemeClr val="tx1"/>
                </a:solidFill>
                <a:effectLst/>
                <a:latin typeface="+mn-lt"/>
                <a:ea typeface="+mn-ea"/>
                <a:cs typeface="+mn-cs"/>
              </a:rPr>
              <a:t>cloud</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broker </a:t>
            </a:r>
            <a:r>
              <a:rPr lang="en-US" sz="1200" kern="1200" dirty="0">
                <a:solidFill>
                  <a:schemeClr val="tx1"/>
                </a:solidFill>
                <a:effectLst/>
                <a:latin typeface="+mn-lt"/>
                <a:ea typeface="+mn-ea"/>
                <a:cs typeface="+mn-cs"/>
              </a:rPr>
              <a:t> is useful when cloud services are too complex for a cloud consumer</a:t>
            </a:r>
          </a:p>
          <a:p>
            <a:r>
              <a:rPr lang="en-US" sz="1200" kern="1200" dirty="0">
                <a:solidFill>
                  <a:schemeClr val="tx1"/>
                </a:solidFill>
                <a:effectLst/>
                <a:latin typeface="+mn-lt"/>
                <a:ea typeface="+mn-ea"/>
                <a:cs typeface="+mn-cs"/>
              </a:rPr>
              <a:t>to easily manage. A cloud broker can offer three areas of support:</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Service intermediation:</a:t>
            </a:r>
            <a:r>
              <a:rPr lang="en-US" sz="1200" kern="1200" dirty="0">
                <a:solidFill>
                  <a:schemeClr val="tx1"/>
                </a:solidFill>
                <a:effectLst/>
                <a:latin typeface="+mn-lt"/>
                <a:ea typeface="+mn-ea"/>
                <a:cs typeface="+mn-cs"/>
              </a:rPr>
              <a:t>  These are value-added services, such as identity management,</a:t>
            </a:r>
          </a:p>
          <a:p>
            <a:r>
              <a:rPr lang="en-US" sz="1200" kern="1200" dirty="0">
                <a:solidFill>
                  <a:schemeClr val="tx1"/>
                </a:solidFill>
                <a:effectLst/>
                <a:latin typeface="+mn-lt"/>
                <a:ea typeface="+mn-ea"/>
                <a:cs typeface="+mn-cs"/>
              </a:rPr>
              <a:t>performance reporting, and enhanced security.</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Service aggregation:</a:t>
            </a:r>
            <a:r>
              <a:rPr lang="en-US" sz="1200" kern="1200" dirty="0">
                <a:solidFill>
                  <a:schemeClr val="tx1"/>
                </a:solidFill>
                <a:effectLst/>
                <a:latin typeface="+mn-lt"/>
                <a:ea typeface="+mn-ea"/>
                <a:cs typeface="+mn-cs"/>
              </a:rPr>
              <a:t>  The broker combines multiple cloud services to meet consumer</a:t>
            </a:r>
          </a:p>
          <a:p>
            <a:r>
              <a:rPr lang="en-US" sz="1200" kern="1200" dirty="0">
                <a:solidFill>
                  <a:schemeClr val="tx1"/>
                </a:solidFill>
                <a:effectLst/>
                <a:latin typeface="+mn-lt"/>
                <a:ea typeface="+mn-ea"/>
                <a:cs typeface="+mn-cs"/>
              </a:rPr>
              <a:t>needs not specifically addressed by a single CSP, or to optimize performance</a:t>
            </a:r>
          </a:p>
          <a:p>
            <a:r>
              <a:rPr lang="en-US" sz="1200" kern="1200" dirty="0">
                <a:solidFill>
                  <a:schemeClr val="tx1"/>
                </a:solidFill>
                <a:effectLst/>
                <a:latin typeface="+mn-lt"/>
                <a:ea typeface="+mn-ea"/>
                <a:cs typeface="+mn-cs"/>
              </a:rPr>
              <a:t>or minimize cost.</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Service arbitrage:</a:t>
            </a:r>
            <a:r>
              <a:rPr lang="en-US" sz="1200" kern="1200" dirty="0">
                <a:solidFill>
                  <a:schemeClr val="tx1"/>
                </a:solidFill>
                <a:effectLst/>
                <a:latin typeface="+mn-lt"/>
                <a:ea typeface="+mn-ea"/>
                <a:cs typeface="+mn-cs"/>
              </a:rPr>
              <a:t>  This is similar to service aggregation except that the services</a:t>
            </a:r>
          </a:p>
          <a:p>
            <a:r>
              <a:rPr lang="en-US" sz="1200" kern="1200" dirty="0">
                <a:solidFill>
                  <a:schemeClr val="tx1"/>
                </a:solidFill>
                <a:effectLst/>
                <a:latin typeface="+mn-lt"/>
                <a:ea typeface="+mn-ea"/>
                <a:cs typeface="+mn-cs"/>
              </a:rPr>
              <a:t>being aggregated are not fixed. Service arbitrage means a broker has the flexibility</a:t>
            </a:r>
          </a:p>
          <a:p>
            <a:r>
              <a:rPr lang="en-US" sz="1200" kern="1200" dirty="0">
                <a:solidFill>
                  <a:schemeClr val="tx1"/>
                </a:solidFill>
                <a:effectLst/>
                <a:latin typeface="+mn-lt"/>
                <a:ea typeface="+mn-ea"/>
                <a:cs typeface="+mn-cs"/>
              </a:rPr>
              <a:t>to choose services from multiple agencies. The cloud broker, for example,</a:t>
            </a:r>
          </a:p>
          <a:p>
            <a:r>
              <a:rPr lang="en-US" sz="1200" kern="1200" dirty="0">
                <a:solidFill>
                  <a:schemeClr val="tx1"/>
                </a:solidFill>
                <a:effectLst/>
                <a:latin typeface="+mn-lt"/>
                <a:ea typeface="+mn-ea"/>
                <a:cs typeface="+mn-cs"/>
              </a:rPr>
              <a:t>can use a credit-scoring service to measure and select an agency with the best</a:t>
            </a:r>
          </a:p>
          <a:p>
            <a:r>
              <a:rPr lang="en-US" sz="1200" kern="1200" dirty="0">
                <a:solidFill>
                  <a:schemeClr val="tx1"/>
                </a:solidFill>
                <a:effectLst/>
                <a:latin typeface="+mn-lt"/>
                <a:ea typeface="+mn-ea"/>
                <a:cs typeface="+mn-cs"/>
              </a:rPr>
              <a:t>score.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a:t>
            </a:r>
            <a:r>
              <a:rPr lang="en-US" sz="1200" b="1" kern="1200" dirty="0">
                <a:solidFill>
                  <a:schemeClr val="tx1"/>
                </a:solidFill>
                <a:effectLst/>
                <a:latin typeface="+mn-lt"/>
                <a:ea typeface="+mn-ea"/>
                <a:cs typeface="+mn-cs"/>
              </a:rPr>
              <a:t>cloud auditor </a:t>
            </a:r>
            <a:r>
              <a:rPr lang="en-US" sz="1200" kern="1200" dirty="0">
                <a:solidFill>
                  <a:schemeClr val="tx1"/>
                </a:solidFill>
                <a:effectLst/>
                <a:latin typeface="+mn-lt"/>
                <a:ea typeface="+mn-ea"/>
                <a:cs typeface="+mn-cs"/>
              </a:rPr>
              <a:t> can evaluate the services provided by a CSP in terms of security</a:t>
            </a:r>
          </a:p>
          <a:p>
            <a:r>
              <a:rPr lang="en-US" sz="1200" kern="1200" dirty="0">
                <a:solidFill>
                  <a:schemeClr val="tx1"/>
                </a:solidFill>
                <a:effectLst/>
                <a:latin typeface="+mn-lt"/>
                <a:ea typeface="+mn-ea"/>
                <a:cs typeface="+mn-cs"/>
              </a:rPr>
              <a:t>controls, privacy impact, performance, and so on. The auditor is an independent entity</a:t>
            </a:r>
          </a:p>
          <a:p>
            <a:r>
              <a:rPr lang="en-US" sz="1200" kern="1200" dirty="0">
                <a:solidFill>
                  <a:schemeClr val="tx1"/>
                </a:solidFill>
                <a:effectLst/>
                <a:latin typeface="+mn-lt"/>
                <a:ea typeface="+mn-ea"/>
                <a:cs typeface="+mn-cs"/>
              </a:rPr>
              <a:t>that can assure that the CSP conforms to a set of standards.</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18</a:t>
            </a:fld>
            <a:endParaRPr lang="en-US" dirty="0"/>
          </a:p>
        </p:txBody>
      </p:sp>
    </p:spTree>
    <p:extLst>
      <p:ext uri="{BB962C8B-B14F-4D97-AF65-F5344CB8AC3E}">
        <p14:creationId xmlns:p14="http://schemas.microsoft.com/office/powerpoint/2010/main" val="1015610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Figure 13.4 illustrates the interactions between the actors. A cloud consumer</a:t>
            </a:r>
          </a:p>
          <a:p>
            <a:r>
              <a:rPr lang="en-US" sz="1200" kern="1200" dirty="0">
                <a:solidFill>
                  <a:schemeClr val="tx1"/>
                </a:solidFill>
                <a:effectLst/>
                <a:latin typeface="+mn-lt"/>
                <a:ea typeface="+mn-ea"/>
                <a:cs typeface="+mn-cs"/>
              </a:rPr>
              <a:t>may request cloud services from a cloud provider directly or via a cloud broker. A</a:t>
            </a:r>
          </a:p>
          <a:p>
            <a:r>
              <a:rPr lang="en-US" sz="1200" kern="1200" dirty="0">
                <a:solidFill>
                  <a:schemeClr val="tx1"/>
                </a:solidFill>
                <a:effectLst/>
                <a:latin typeface="+mn-lt"/>
                <a:ea typeface="+mn-ea"/>
                <a:cs typeface="+mn-cs"/>
              </a:rPr>
              <a:t>cloud auditor conducts independent audits and may contact the others to collect</a:t>
            </a:r>
          </a:p>
          <a:p>
            <a:r>
              <a:rPr lang="en-US" sz="1200" kern="1200" dirty="0">
                <a:solidFill>
                  <a:schemeClr val="tx1"/>
                </a:solidFill>
                <a:effectLst/>
                <a:latin typeface="+mn-lt"/>
                <a:ea typeface="+mn-ea"/>
                <a:cs typeface="+mn-cs"/>
              </a:rPr>
              <a:t>necessary information. This figure shows that cloud networking issues involve three</a:t>
            </a:r>
          </a:p>
          <a:p>
            <a:r>
              <a:rPr lang="en-US" sz="1200" kern="1200" dirty="0">
                <a:solidFill>
                  <a:schemeClr val="tx1"/>
                </a:solidFill>
                <a:effectLst/>
                <a:latin typeface="+mn-lt"/>
                <a:ea typeface="+mn-ea"/>
                <a:cs typeface="+mn-cs"/>
              </a:rPr>
              <a:t>separate types of networks. For a cloud producer, the network architecture is that of</a:t>
            </a:r>
          </a:p>
          <a:p>
            <a:r>
              <a:rPr lang="en-US" sz="1200" kern="1200" dirty="0">
                <a:solidFill>
                  <a:schemeClr val="tx1"/>
                </a:solidFill>
                <a:effectLst/>
                <a:latin typeface="+mn-lt"/>
                <a:ea typeface="+mn-ea"/>
                <a:cs typeface="+mn-cs"/>
              </a:rPr>
              <a:t>a typical large datacenter, which consists of racks of high-performance servers and</a:t>
            </a:r>
          </a:p>
          <a:p>
            <a:r>
              <a:rPr lang="en-US" sz="1200" kern="1200" dirty="0">
                <a:solidFill>
                  <a:schemeClr val="tx1"/>
                </a:solidFill>
                <a:effectLst/>
                <a:latin typeface="+mn-lt"/>
                <a:ea typeface="+mn-ea"/>
                <a:cs typeface="+mn-cs"/>
              </a:rPr>
              <a:t>storage devices, interconnected with high-speed top-of-rack Ethernet switches. The</a:t>
            </a:r>
          </a:p>
          <a:p>
            <a:r>
              <a:rPr lang="en-US" sz="1200" kern="1200" dirty="0">
                <a:solidFill>
                  <a:schemeClr val="tx1"/>
                </a:solidFill>
                <a:effectLst/>
                <a:latin typeface="+mn-lt"/>
                <a:ea typeface="+mn-ea"/>
                <a:cs typeface="+mn-cs"/>
              </a:rPr>
              <a:t> concerns in this context focus on virtual machine placement and movement, load</a:t>
            </a:r>
          </a:p>
          <a:p>
            <a:r>
              <a:rPr lang="en-US" sz="1200" kern="1200" dirty="0">
                <a:solidFill>
                  <a:schemeClr val="tx1"/>
                </a:solidFill>
                <a:effectLst/>
                <a:latin typeface="+mn-lt"/>
                <a:ea typeface="+mn-ea"/>
                <a:cs typeface="+mn-cs"/>
              </a:rPr>
              <a:t>balancing, and availability issues. The enterprise network is likely to have a quite</a:t>
            </a:r>
          </a:p>
          <a:p>
            <a:r>
              <a:rPr lang="en-US" sz="1200" kern="1200" dirty="0">
                <a:solidFill>
                  <a:schemeClr val="tx1"/>
                </a:solidFill>
                <a:effectLst/>
                <a:latin typeface="+mn-lt"/>
                <a:ea typeface="+mn-ea"/>
                <a:cs typeface="+mn-cs"/>
              </a:rPr>
              <a:t>different architecture, typically including a number of LANs, servers, workstations,</a:t>
            </a:r>
          </a:p>
          <a:p>
            <a:r>
              <a:rPr lang="en-US" sz="1200" kern="1200" dirty="0">
                <a:solidFill>
                  <a:schemeClr val="tx1"/>
                </a:solidFill>
                <a:effectLst/>
                <a:latin typeface="+mn-lt"/>
                <a:ea typeface="+mn-ea"/>
                <a:cs typeface="+mn-cs"/>
              </a:rPr>
              <a:t>PCs, and mobile devices, with a broad range of network performance, security, and</a:t>
            </a:r>
          </a:p>
          <a:p>
            <a:r>
              <a:rPr lang="en-US" sz="1200" kern="1200" dirty="0">
                <a:solidFill>
                  <a:schemeClr val="tx1"/>
                </a:solidFill>
                <a:effectLst/>
                <a:latin typeface="+mn-lt"/>
                <a:ea typeface="+mn-ea"/>
                <a:cs typeface="+mn-cs"/>
              </a:rPr>
              <a:t>management issues. The concern of both producer and consumer with respect to the</a:t>
            </a:r>
          </a:p>
          <a:p>
            <a:r>
              <a:rPr lang="en-US" sz="1200" kern="1200" dirty="0">
                <a:solidFill>
                  <a:schemeClr val="tx1"/>
                </a:solidFill>
                <a:effectLst/>
                <a:latin typeface="+mn-lt"/>
                <a:ea typeface="+mn-ea"/>
                <a:cs typeface="+mn-cs"/>
              </a:rPr>
              <a:t>cloud carrier, which is shared with many users, is the ability to create virtual networks,</a:t>
            </a:r>
          </a:p>
          <a:p>
            <a:r>
              <a:rPr lang="en-US" sz="1200" kern="1200" dirty="0">
                <a:solidFill>
                  <a:schemeClr val="tx1"/>
                </a:solidFill>
                <a:effectLst/>
                <a:latin typeface="+mn-lt"/>
                <a:ea typeface="+mn-ea"/>
                <a:cs typeface="+mn-cs"/>
              </a:rPr>
              <a:t>with appropriate SLA and security guarantees.</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19</a:t>
            </a:fld>
            <a:endParaRPr lang="en-US" dirty="0"/>
          </a:p>
        </p:txBody>
      </p:sp>
    </p:spTree>
    <p:extLst>
      <p:ext uri="{BB962C8B-B14F-4D97-AF65-F5344CB8AC3E}">
        <p14:creationId xmlns:p14="http://schemas.microsoft.com/office/powerpoint/2010/main" val="21348476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Arial" pitchFamily="-109" charset="0"/>
                <a:ea typeface="+mn-ea"/>
                <a:cs typeface="+mn-cs"/>
              </a:rPr>
              <a:t>The two most significant developments in computing in recent years are cloud computing</a:t>
            </a:r>
          </a:p>
          <a:p>
            <a:r>
              <a:rPr lang="en-US" sz="1200" kern="1200" dirty="0">
                <a:solidFill>
                  <a:schemeClr val="tx1"/>
                </a:solidFill>
                <a:effectLst/>
                <a:latin typeface="Arial" pitchFamily="-109" charset="0"/>
                <a:ea typeface="+mn-ea"/>
                <a:cs typeface="+mn-cs"/>
              </a:rPr>
              <a:t>and the Internet of Things (</a:t>
            </a:r>
            <a:r>
              <a:rPr lang="en-US" sz="1200" kern="1200" dirty="0" err="1">
                <a:solidFill>
                  <a:schemeClr val="tx1"/>
                </a:solidFill>
                <a:effectLst/>
                <a:latin typeface="Arial" pitchFamily="-109" charset="0"/>
                <a:ea typeface="+mn-ea"/>
                <a:cs typeface="+mn-cs"/>
              </a:rPr>
              <a:t>IoT</a:t>
            </a:r>
            <a:r>
              <a:rPr lang="en-US" sz="1200" kern="1200" dirty="0">
                <a:solidFill>
                  <a:schemeClr val="tx1"/>
                </a:solidFill>
                <a:effectLst/>
                <a:latin typeface="Arial" pitchFamily="-109" charset="0"/>
                <a:ea typeface="+mn-ea"/>
                <a:cs typeface="+mn-cs"/>
              </a:rPr>
              <a:t>). In both cases, security measures tailored to the specific</a:t>
            </a:r>
          </a:p>
          <a:p>
            <a:r>
              <a:rPr lang="en-US" sz="1200" kern="1200" dirty="0">
                <a:solidFill>
                  <a:schemeClr val="tx1"/>
                </a:solidFill>
                <a:effectLst/>
                <a:latin typeface="Arial" pitchFamily="-109" charset="0"/>
                <a:ea typeface="+mn-ea"/>
                <a:cs typeface="+mn-cs"/>
              </a:rPr>
              <a:t>requirements of these environments are evolving. This chapter begins with an overview</a:t>
            </a:r>
          </a:p>
          <a:p>
            <a:r>
              <a:rPr lang="en-US" sz="1200" kern="1200" dirty="0">
                <a:solidFill>
                  <a:schemeClr val="tx1"/>
                </a:solidFill>
                <a:effectLst/>
                <a:latin typeface="Arial" pitchFamily="-109" charset="0"/>
                <a:ea typeface="+mn-ea"/>
                <a:cs typeface="+mn-cs"/>
              </a:rPr>
              <a:t>of the concepts of cloud computing, followed by a discussion of cloud security. Then the</a:t>
            </a:r>
          </a:p>
          <a:p>
            <a:r>
              <a:rPr lang="en-US" sz="1200" kern="1200" dirty="0">
                <a:solidFill>
                  <a:schemeClr val="tx1"/>
                </a:solidFill>
                <a:effectLst/>
                <a:latin typeface="Arial" pitchFamily="-109" charset="0"/>
                <a:ea typeface="+mn-ea"/>
                <a:cs typeface="+mn-cs"/>
              </a:rPr>
              <a:t>chapter examines the concepts of </a:t>
            </a:r>
            <a:r>
              <a:rPr lang="en-US" sz="1200" kern="1200" dirty="0" err="1">
                <a:solidFill>
                  <a:schemeClr val="tx1"/>
                </a:solidFill>
                <a:effectLst/>
                <a:latin typeface="Arial" pitchFamily="-109" charset="0"/>
                <a:ea typeface="+mn-ea"/>
                <a:cs typeface="+mn-cs"/>
              </a:rPr>
              <a:t>IoT</a:t>
            </a:r>
            <a:r>
              <a:rPr lang="en-US" sz="1200" kern="1200" dirty="0">
                <a:solidFill>
                  <a:schemeClr val="tx1"/>
                </a:solidFill>
                <a:effectLst/>
                <a:latin typeface="Arial" pitchFamily="-109" charset="0"/>
                <a:ea typeface="+mn-ea"/>
                <a:cs typeface="+mn-cs"/>
              </a:rPr>
              <a:t> and closes with a discussion of </a:t>
            </a:r>
            <a:r>
              <a:rPr lang="en-US" sz="1200" kern="1200" dirty="0" err="1">
                <a:solidFill>
                  <a:schemeClr val="tx1"/>
                </a:solidFill>
                <a:effectLst/>
                <a:latin typeface="Arial" pitchFamily="-109" charset="0"/>
                <a:ea typeface="+mn-ea"/>
                <a:cs typeface="+mn-cs"/>
              </a:rPr>
              <a:t>IoT</a:t>
            </a:r>
            <a:r>
              <a:rPr lang="en-US" sz="1200" kern="1200" dirty="0">
                <a:solidFill>
                  <a:schemeClr val="tx1"/>
                </a:solidFill>
                <a:effectLst/>
                <a:latin typeface="Arial" pitchFamily="-109" charset="0"/>
                <a:ea typeface="+mn-ea"/>
                <a:cs typeface="+mn-cs"/>
              </a:rPr>
              <a:t> security.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For further detail on the material on cloud computing and </a:t>
            </a:r>
            <a:r>
              <a:rPr lang="en-US" sz="1200" kern="1200" dirty="0" err="1">
                <a:solidFill>
                  <a:schemeClr val="tx1"/>
                </a:solidFill>
                <a:effectLst/>
                <a:latin typeface="Arial" pitchFamily="-109" charset="0"/>
                <a:ea typeface="+mn-ea"/>
                <a:cs typeface="+mn-cs"/>
              </a:rPr>
              <a:t>IoT</a:t>
            </a:r>
            <a:r>
              <a:rPr lang="en-US" sz="1200" kern="1200" dirty="0">
                <a:solidFill>
                  <a:schemeClr val="tx1"/>
                </a:solidFill>
                <a:effectLst/>
                <a:latin typeface="Arial" pitchFamily="-109" charset="0"/>
                <a:ea typeface="+mn-ea"/>
                <a:cs typeface="+mn-cs"/>
              </a:rPr>
              <a:t> in Sections 13.1</a:t>
            </a:r>
          </a:p>
          <a:p>
            <a:r>
              <a:rPr lang="en-US" sz="1200" kern="1200" dirty="0">
                <a:solidFill>
                  <a:schemeClr val="tx1"/>
                </a:solidFill>
                <a:effectLst/>
                <a:latin typeface="Arial" pitchFamily="-109" charset="0"/>
                <a:ea typeface="+mn-ea"/>
                <a:cs typeface="+mn-cs"/>
              </a:rPr>
              <a:t>and 13.4, see [STAL16a].</a:t>
            </a: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25013158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There are numerous aspects to cloud security and numerous approaches to providing</a:t>
            </a:r>
          </a:p>
          <a:p>
            <a:r>
              <a:rPr lang="en-US" sz="1200" kern="1200" dirty="0">
                <a:solidFill>
                  <a:schemeClr val="tx1"/>
                </a:solidFill>
                <a:effectLst/>
                <a:latin typeface="Arial" pitchFamily="-109" charset="0"/>
                <a:ea typeface="+mn-ea"/>
                <a:cs typeface="+mn-cs"/>
              </a:rPr>
              <a:t>cloud security measures. A good example of the scope of cloud security concerns and</a:t>
            </a:r>
          </a:p>
          <a:p>
            <a:r>
              <a:rPr lang="en-US" sz="1200" kern="1200" dirty="0">
                <a:solidFill>
                  <a:schemeClr val="tx1"/>
                </a:solidFill>
                <a:effectLst/>
                <a:latin typeface="Arial" pitchFamily="-109" charset="0"/>
                <a:ea typeface="+mn-ea"/>
                <a:cs typeface="+mn-cs"/>
              </a:rPr>
              <a:t>issues is seen in the NIST guidelines for cloud security, specified in NIST SP 800-144</a:t>
            </a:r>
          </a:p>
          <a:p>
            <a:r>
              <a:rPr lang="en-US" sz="1200" kern="1200" dirty="0">
                <a:solidFill>
                  <a:schemeClr val="tx1"/>
                </a:solidFill>
                <a:effectLst/>
                <a:latin typeface="Arial" pitchFamily="-109" charset="0"/>
                <a:ea typeface="+mn-ea"/>
                <a:cs typeface="+mn-cs"/>
              </a:rPr>
              <a:t>(Guidelines on Security and Privacy in Public Cloud Computing , December 2011)</a:t>
            </a:r>
          </a:p>
          <a:p>
            <a:r>
              <a:rPr lang="en-US" sz="1200" kern="1200" dirty="0">
                <a:solidFill>
                  <a:schemeClr val="tx1"/>
                </a:solidFill>
                <a:effectLst/>
                <a:latin typeface="Arial" pitchFamily="-109" charset="0"/>
                <a:ea typeface="+mn-ea"/>
                <a:cs typeface="+mn-cs"/>
              </a:rPr>
              <a:t>and listed in Table 13.2. Thus, a full discussion of cloud security is well beyond the</a:t>
            </a:r>
          </a:p>
          <a:p>
            <a:r>
              <a:rPr lang="en-US" sz="1200" kern="1200" dirty="0">
                <a:solidFill>
                  <a:schemeClr val="tx1"/>
                </a:solidFill>
                <a:effectLst/>
                <a:latin typeface="Arial" pitchFamily="-109" charset="0"/>
                <a:ea typeface="+mn-ea"/>
                <a:cs typeface="+mn-cs"/>
              </a:rPr>
              <a:t>scope of this chapter.</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20</a:t>
            </a:fld>
            <a:endParaRPr lang="en-AU"/>
          </a:p>
        </p:txBody>
      </p:sp>
    </p:spTree>
    <p:extLst>
      <p:ext uri="{BB962C8B-B14F-4D97-AF65-F5344CB8AC3E}">
        <p14:creationId xmlns:p14="http://schemas.microsoft.com/office/powerpoint/2010/main" val="4990125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21</a:t>
            </a:fld>
            <a:endParaRPr lang="en-AU"/>
          </a:p>
        </p:txBody>
      </p:sp>
    </p:spTree>
    <p:extLst>
      <p:ext uri="{BB962C8B-B14F-4D97-AF65-F5344CB8AC3E}">
        <p14:creationId xmlns:p14="http://schemas.microsoft.com/office/powerpoint/2010/main" val="6459964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Security is important to any computing infrastructure. Companies go to great lengths</a:t>
            </a:r>
          </a:p>
          <a:p>
            <a:r>
              <a:rPr lang="en-US" sz="1200" kern="1200" dirty="0">
                <a:solidFill>
                  <a:schemeClr val="tx1"/>
                </a:solidFill>
                <a:effectLst/>
                <a:latin typeface="Arial" pitchFamily="-109" charset="0"/>
                <a:ea typeface="+mn-ea"/>
                <a:cs typeface="+mn-cs"/>
              </a:rPr>
              <a:t>to secure on-premises computing systems, so it is not surprising that security looms as</a:t>
            </a:r>
          </a:p>
          <a:p>
            <a:r>
              <a:rPr lang="en-US" sz="1200" kern="1200" dirty="0">
                <a:solidFill>
                  <a:schemeClr val="tx1"/>
                </a:solidFill>
                <a:effectLst/>
                <a:latin typeface="Arial" pitchFamily="-109" charset="0"/>
                <a:ea typeface="+mn-ea"/>
                <a:cs typeface="+mn-cs"/>
              </a:rPr>
              <a:t>a major consideration when augmenting or replacing on-premises systems with cloud</a:t>
            </a:r>
          </a:p>
          <a:p>
            <a:r>
              <a:rPr lang="en-US" sz="1200" kern="1200" dirty="0">
                <a:solidFill>
                  <a:schemeClr val="tx1"/>
                </a:solidFill>
                <a:effectLst/>
                <a:latin typeface="Arial" pitchFamily="-109" charset="0"/>
                <a:ea typeface="+mn-ea"/>
                <a:cs typeface="+mn-cs"/>
              </a:rPr>
              <a:t>services. Allaying security concerns is frequently a prerequisite for further discussions</a:t>
            </a:r>
          </a:p>
          <a:p>
            <a:r>
              <a:rPr lang="en-US" sz="1200" kern="1200" dirty="0">
                <a:solidFill>
                  <a:schemeClr val="tx1"/>
                </a:solidFill>
                <a:effectLst/>
                <a:latin typeface="Arial" pitchFamily="-109" charset="0"/>
                <a:ea typeface="+mn-ea"/>
                <a:cs typeface="+mn-cs"/>
              </a:rPr>
              <a:t>about migrating part or all of an organization’s computing architecture to the cloud.</a:t>
            </a:r>
          </a:p>
          <a:p>
            <a:r>
              <a:rPr lang="en-US" sz="1200" kern="1200" dirty="0">
                <a:solidFill>
                  <a:schemeClr val="tx1"/>
                </a:solidFill>
                <a:effectLst/>
                <a:latin typeface="Arial" pitchFamily="-109" charset="0"/>
                <a:ea typeface="+mn-ea"/>
                <a:cs typeface="+mn-cs"/>
              </a:rPr>
              <a:t>Availability is another major concern.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Generally speaking, such questions only arise when businesses contemplating</a:t>
            </a:r>
          </a:p>
          <a:p>
            <a:r>
              <a:rPr lang="en-US" sz="1200" kern="1200" dirty="0">
                <a:solidFill>
                  <a:schemeClr val="tx1"/>
                </a:solidFill>
                <a:effectLst/>
                <a:latin typeface="Arial" pitchFamily="-109" charset="0"/>
                <a:ea typeface="+mn-ea"/>
                <a:cs typeface="+mn-cs"/>
              </a:rPr>
              <a:t>moving core transaction processing, such as enterprise resource planning (ERP)</a:t>
            </a:r>
          </a:p>
          <a:p>
            <a:r>
              <a:rPr lang="en-US" sz="1200" kern="1200" dirty="0">
                <a:solidFill>
                  <a:schemeClr val="tx1"/>
                </a:solidFill>
                <a:effectLst/>
                <a:latin typeface="Arial" pitchFamily="-109" charset="0"/>
                <a:ea typeface="+mn-ea"/>
                <a:cs typeface="+mn-cs"/>
              </a:rPr>
              <a:t>systems, and other mission critical applications to the cloud. Companies have traditionally</a:t>
            </a:r>
          </a:p>
          <a:p>
            <a:r>
              <a:rPr lang="en-US" sz="1200" kern="1200" dirty="0">
                <a:solidFill>
                  <a:schemeClr val="tx1"/>
                </a:solidFill>
                <a:effectLst/>
                <a:latin typeface="Arial" pitchFamily="-109" charset="0"/>
                <a:ea typeface="+mn-ea"/>
                <a:cs typeface="+mn-cs"/>
              </a:rPr>
              <a:t>demonstrated less concern about migrating high maintenance applications</a:t>
            </a:r>
          </a:p>
          <a:p>
            <a:r>
              <a:rPr lang="en-US" sz="1200" kern="1200" dirty="0">
                <a:solidFill>
                  <a:schemeClr val="tx1"/>
                </a:solidFill>
                <a:effectLst/>
                <a:latin typeface="Arial" pitchFamily="-109" charset="0"/>
                <a:ea typeface="+mn-ea"/>
                <a:cs typeface="+mn-cs"/>
              </a:rPr>
              <a:t>such as e-mail and payroll to cloud service providers, even though such applications</a:t>
            </a:r>
          </a:p>
          <a:p>
            <a:r>
              <a:rPr lang="en-US" sz="1200" kern="1200" dirty="0">
                <a:solidFill>
                  <a:schemeClr val="tx1"/>
                </a:solidFill>
                <a:effectLst/>
                <a:latin typeface="Arial" pitchFamily="-109" charset="0"/>
                <a:ea typeface="+mn-ea"/>
                <a:cs typeface="+mn-cs"/>
              </a:rPr>
              <a:t>hold sensitive information.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Auditability is another concern for many organizations. For example, in the U.S.,</a:t>
            </a:r>
          </a:p>
          <a:p>
            <a:r>
              <a:rPr lang="en-US" sz="1200" kern="1200" dirty="0">
                <a:solidFill>
                  <a:schemeClr val="tx1"/>
                </a:solidFill>
                <a:effectLst/>
                <a:latin typeface="Arial" pitchFamily="-109" charset="0"/>
                <a:ea typeface="+mn-ea"/>
                <a:cs typeface="+mn-cs"/>
              </a:rPr>
              <a:t>many organizations must comply with Sarbanes-Oxley and/or Health and Human</a:t>
            </a:r>
          </a:p>
          <a:p>
            <a:r>
              <a:rPr lang="en-US" sz="1200" kern="1200" dirty="0">
                <a:solidFill>
                  <a:schemeClr val="tx1"/>
                </a:solidFill>
                <a:effectLst/>
                <a:latin typeface="Arial" pitchFamily="-109" charset="0"/>
                <a:ea typeface="+mn-ea"/>
                <a:cs typeface="+mn-cs"/>
              </a:rPr>
              <a:t>Services Health Insurance Portability and Accountability Act (HIPAA) regulations.</a:t>
            </a:r>
          </a:p>
          <a:p>
            <a:r>
              <a:rPr lang="en-US" sz="1200" kern="1200" dirty="0">
                <a:solidFill>
                  <a:schemeClr val="tx1"/>
                </a:solidFill>
                <a:effectLst/>
                <a:latin typeface="Arial" pitchFamily="-109" charset="0"/>
                <a:ea typeface="+mn-ea"/>
                <a:cs typeface="+mn-cs"/>
              </a:rPr>
              <a:t>The auditability of their data must be ensured whether it is stored on premises or</a:t>
            </a:r>
          </a:p>
          <a:p>
            <a:r>
              <a:rPr lang="en-US" sz="1200" kern="1200" dirty="0">
                <a:solidFill>
                  <a:schemeClr val="tx1"/>
                </a:solidFill>
                <a:effectLst/>
                <a:latin typeface="Arial" pitchFamily="-109" charset="0"/>
                <a:ea typeface="+mn-ea"/>
                <a:cs typeface="+mn-cs"/>
              </a:rPr>
              <a:t>moved to the cloud.</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Before moving critical infrastructure to the cloud, businesses should perform due</a:t>
            </a:r>
          </a:p>
          <a:p>
            <a:r>
              <a:rPr lang="en-US" sz="1200" kern="1200" dirty="0">
                <a:solidFill>
                  <a:schemeClr val="tx1"/>
                </a:solidFill>
                <a:effectLst/>
                <a:latin typeface="Arial" pitchFamily="-109" charset="0"/>
                <a:ea typeface="+mn-ea"/>
                <a:cs typeface="+mn-cs"/>
              </a:rPr>
              <a:t>diligence on security threats both from outside and inside the cloud. Many of the security</a:t>
            </a:r>
          </a:p>
          <a:p>
            <a:r>
              <a:rPr lang="en-US" sz="1200" kern="1200" dirty="0">
                <a:solidFill>
                  <a:schemeClr val="tx1"/>
                </a:solidFill>
                <a:effectLst/>
                <a:latin typeface="Arial" pitchFamily="-109" charset="0"/>
                <a:ea typeface="+mn-ea"/>
                <a:cs typeface="+mn-cs"/>
              </a:rPr>
              <a:t>issues associated with protecting clouds from outside threats are similar to those that</a:t>
            </a:r>
          </a:p>
          <a:p>
            <a:r>
              <a:rPr lang="en-US" sz="1200" kern="1200" dirty="0">
                <a:solidFill>
                  <a:schemeClr val="tx1"/>
                </a:solidFill>
                <a:effectLst/>
                <a:latin typeface="Arial" pitchFamily="-109" charset="0"/>
                <a:ea typeface="+mn-ea"/>
                <a:cs typeface="+mn-cs"/>
              </a:rPr>
              <a:t>have traditionally faced centralized data centers. In the cloud, however, responsibility for</a:t>
            </a:r>
          </a:p>
          <a:p>
            <a:r>
              <a:rPr lang="en-US" sz="1200" kern="1200" dirty="0">
                <a:solidFill>
                  <a:schemeClr val="tx1"/>
                </a:solidFill>
                <a:effectLst/>
                <a:latin typeface="Arial" pitchFamily="-109" charset="0"/>
                <a:ea typeface="+mn-ea"/>
                <a:cs typeface="+mn-cs"/>
              </a:rPr>
              <a:t>assuring adequate security is frequently shared among users, vendors, and any third-party</a:t>
            </a:r>
          </a:p>
          <a:p>
            <a:r>
              <a:rPr lang="en-US" sz="1200" kern="1200" dirty="0">
                <a:solidFill>
                  <a:schemeClr val="tx1"/>
                </a:solidFill>
                <a:effectLst/>
                <a:latin typeface="Arial" pitchFamily="-109" charset="0"/>
                <a:ea typeface="+mn-ea"/>
                <a:cs typeface="+mn-cs"/>
              </a:rPr>
              <a:t>firms that users rely on for security-sensitive software or configurations. Cloud users are</a:t>
            </a:r>
          </a:p>
          <a:p>
            <a:r>
              <a:rPr lang="en-US" sz="1200" kern="1200" dirty="0">
                <a:solidFill>
                  <a:schemeClr val="tx1"/>
                </a:solidFill>
                <a:effectLst/>
                <a:latin typeface="Arial" pitchFamily="-109" charset="0"/>
                <a:ea typeface="+mn-ea"/>
                <a:cs typeface="+mn-cs"/>
              </a:rPr>
              <a:t>responsible for application-level security. Cloud vendors are responsible for physical</a:t>
            </a:r>
          </a:p>
          <a:p>
            <a:r>
              <a:rPr lang="en-US" sz="1200" kern="1200" dirty="0">
                <a:solidFill>
                  <a:schemeClr val="tx1"/>
                </a:solidFill>
                <a:effectLst/>
                <a:latin typeface="Arial" pitchFamily="-109" charset="0"/>
                <a:ea typeface="+mn-ea"/>
                <a:cs typeface="+mn-cs"/>
              </a:rPr>
              <a:t>security and some software security such as enforcing external firewall policies. Security</a:t>
            </a:r>
          </a:p>
          <a:p>
            <a:r>
              <a:rPr lang="en-US" sz="1200" kern="1200" dirty="0">
                <a:solidFill>
                  <a:schemeClr val="tx1"/>
                </a:solidFill>
                <a:effectLst/>
                <a:latin typeface="Arial" pitchFamily="-109" charset="0"/>
                <a:ea typeface="+mn-ea"/>
                <a:cs typeface="+mn-cs"/>
              </a:rPr>
              <a:t>for intermediate layers of the software stack is shared between users and vendors.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 security risk that should not be overlooked by companies considering a</a:t>
            </a:r>
          </a:p>
          <a:p>
            <a:r>
              <a:rPr lang="en-US" sz="1200" kern="1200" dirty="0">
                <a:solidFill>
                  <a:schemeClr val="tx1"/>
                </a:solidFill>
                <a:effectLst/>
                <a:latin typeface="Arial" pitchFamily="-109" charset="0"/>
                <a:ea typeface="+mn-ea"/>
                <a:cs typeface="+mn-cs"/>
              </a:rPr>
              <a:t>migration to the cloud is that posed by sharing vendor resources with other cloud</a:t>
            </a:r>
          </a:p>
          <a:p>
            <a:r>
              <a:rPr lang="en-US" sz="1200" kern="1200" dirty="0">
                <a:solidFill>
                  <a:schemeClr val="tx1"/>
                </a:solidFill>
                <a:effectLst/>
                <a:latin typeface="Arial" pitchFamily="-109" charset="0"/>
                <a:ea typeface="+mn-ea"/>
                <a:cs typeface="+mn-cs"/>
              </a:rPr>
              <a:t>users. Cloud providers must guard against theft or denial-of-service attacks by their</a:t>
            </a:r>
          </a:p>
          <a:p>
            <a:r>
              <a:rPr lang="en-US" sz="1200" kern="1200" dirty="0">
                <a:solidFill>
                  <a:schemeClr val="tx1"/>
                </a:solidFill>
                <a:effectLst/>
                <a:latin typeface="Arial" pitchFamily="-109" charset="0"/>
                <a:ea typeface="+mn-ea"/>
                <a:cs typeface="+mn-cs"/>
              </a:rPr>
              <a:t>users and users need to be protected from one another. Virtualization can be a powerful</a:t>
            </a:r>
          </a:p>
          <a:p>
            <a:r>
              <a:rPr lang="en-US" sz="1200" kern="1200" dirty="0">
                <a:solidFill>
                  <a:schemeClr val="tx1"/>
                </a:solidFill>
                <a:effectLst/>
                <a:latin typeface="Arial" pitchFamily="-109" charset="0"/>
                <a:ea typeface="+mn-ea"/>
                <a:cs typeface="+mn-cs"/>
              </a:rPr>
              <a:t>mechanism for addressing these potential risks because it protects against most</a:t>
            </a:r>
          </a:p>
          <a:p>
            <a:r>
              <a:rPr lang="en-US" sz="1200" kern="1200" dirty="0">
                <a:solidFill>
                  <a:schemeClr val="tx1"/>
                </a:solidFill>
                <a:effectLst/>
                <a:latin typeface="Arial" pitchFamily="-109" charset="0"/>
                <a:ea typeface="+mn-ea"/>
                <a:cs typeface="+mn-cs"/>
              </a:rPr>
              <a:t>attempts by users to attack one another or the provider’s infrastructure. However,</a:t>
            </a:r>
          </a:p>
          <a:p>
            <a:r>
              <a:rPr lang="en-US" sz="1200" kern="1200" dirty="0">
                <a:solidFill>
                  <a:schemeClr val="tx1"/>
                </a:solidFill>
                <a:effectLst/>
                <a:latin typeface="Arial" pitchFamily="-109" charset="0"/>
                <a:ea typeface="+mn-ea"/>
                <a:cs typeface="+mn-cs"/>
              </a:rPr>
              <a:t>not all resources are virtualized, and not all virtualization environments are bug free.</a:t>
            </a:r>
          </a:p>
          <a:p>
            <a:r>
              <a:rPr lang="en-US" sz="1200" kern="1200" dirty="0">
                <a:solidFill>
                  <a:schemeClr val="tx1"/>
                </a:solidFill>
                <a:effectLst/>
                <a:latin typeface="Arial" pitchFamily="-109" charset="0"/>
                <a:ea typeface="+mn-ea"/>
                <a:cs typeface="+mn-cs"/>
              </a:rPr>
              <a:t>Incorrect virtualization may allow user code to access to sensitive portions of the provider’s</a:t>
            </a:r>
          </a:p>
          <a:p>
            <a:r>
              <a:rPr lang="en-US" sz="1200" kern="1200" dirty="0">
                <a:solidFill>
                  <a:schemeClr val="tx1"/>
                </a:solidFill>
                <a:effectLst/>
                <a:latin typeface="Arial" pitchFamily="-109" charset="0"/>
                <a:ea typeface="+mn-ea"/>
                <a:cs typeface="+mn-cs"/>
              </a:rPr>
              <a:t>infrastructure or the resources of other users. Once again, these security issues</a:t>
            </a:r>
          </a:p>
          <a:p>
            <a:r>
              <a:rPr lang="en-US" sz="1200" kern="1200" dirty="0">
                <a:solidFill>
                  <a:schemeClr val="tx1"/>
                </a:solidFill>
                <a:effectLst/>
                <a:latin typeface="Arial" pitchFamily="-109" charset="0"/>
                <a:ea typeface="+mn-ea"/>
                <a:cs typeface="+mn-cs"/>
              </a:rPr>
              <a:t>are not unique to the cloud and are similar to those involved in managing non-cloud</a:t>
            </a:r>
          </a:p>
          <a:p>
            <a:r>
              <a:rPr lang="en-US" sz="1200" kern="1200" dirty="0">
                <a:solidFill>
                  <a:schemeClr val="tx1"/>
                </a:solidFill>
                <a:effectLst/>
                <a:latin typeface="Arial" pitchFamily="-109" charset="0"/>
                <a:ea typeface="+mn-ea"/>
                <a:cs typeface="+mn-cs"/>
              </a:rPr>
              <a:t>data centers, where different applications need to be protected from one another.</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Another security concern that businesses should consider is the extent to which</a:t>
            </a:r>
          </a:p>
          <a:p>
            <a:r>
              <a:rPr lang="en-US" sz="1200" kern="1200" dirty="0">
                <a:solidFill>
                  <a:schemeClr val="tx1"/>
                </a:solidFill>
                <a:effectLst/>
                <a:latin typeface="Arial" pitchFamily="-109" charset="0"/>
                <a:ea typeface="+mn-ea"/>
                <a:cs typeface="+mn-cs"/>
              </a:rPr>
              <a:t>subscribers are protected against the provider, especially in the area of inadvertent data</a:t>
            </a:r>
          </a:p>
          <a:p>
            <a:r>
              <a:rPr lang="en-US" sz="1200" kern="1200" dirty="0">
                <a:solidFill>
                  <a:schemeClr val="tx1"/>
                </a:solidFill>
                <a:effectLst/>
                <a:latin typeface="Arial" pitchFamily="-109" charset="0"/>
                <a:ea typeface="+mn-ea"/>
                <a:cs typeface="+mn-cs"/>
              </a:rPr>
              <a:t>loss. For example, in the event of provider infrastructure improvements, what happens to</a:t>
            </a:r>
          </a:p>
          <a:p>
            <a:r>
              <a:rPr lang="en-US" sz="1200" kern="1200" dirty="0">
                <a:solidFill>
                  <a:schemeClr val="tx1"/>
                </a:solidFill>
                <a:effectLst/>
                <a:latin typeface="Arial" pitchFamily="-109" charset="0"/>
                <a:ea typeface="+mn-ea"/>
                <a:cs typeface="+mn-cs"/>
              </a:rPr>
              <a:t>hardware that is retired or replaced? It is easy to imagine a hard disk being disposed of</a:t>
            </a:r>
          </a:p>
          <a:p>
            <a:r>
              <a:rPr lang="en-US" sz="1200" kern="1200" dirty="0">
                <a:solidFill>
                  <a:schemeClr val="tx1"/>
                </a:solidFill>
                <a:effectLst/>
                <a:latin typeface="Arial" pitchFamily="-109" charset="0"/>
                <a:ea typeface="+mn-ea"/>
                <a:cs typeface="+mn-cs"/>
              </a:rPr>
              <a:t>without being properly wiped clean of subscriber data. It is also easy to imagine permissions</a:t>
            </a:r>
          </a:p>
          <a:p>
            <a:r>
              <a:rPr lang="en-US" sz="1200" kern="1200" dirty="0">
                <a:solidFill>
                  <a:schemeClr val="tx1"/>
                </a:solidFill>
                <a:effectLst/>
                <a:latin typeface="Arial" pitchFamily="-109" charset="0"/>
                <a:ea typeface="+mn-ea"/>
                <a:cs typeface="+mn-cs"/>
              </a:rPr>
              <a:t>bugs or errors that make subscriber data visible to unauthorized users. User-level</a:t>
            </a:r>
          </a:p>
          <a:p>
            <a:r>
              <a:rPr lang="en-US" sz="1200" kern="1200" dirty="0">
                <a:solidFill>
                  <a:schemeClr val="tx1"/>
                </a:solidFill>
                <a:effectLst/>
                <a:latin typeface="Arial" pitchFamily="-109" charset="0"/>
                <a:ea typeface="+mn-ea"/>
                <a:cs typeface="+mn-cs"/>
              </a:rPr>
              <a:t>encryption may be an important self-help mechanism for subscribers, but businesses</a:t>
            </a:r>
          </a:p>
          <a:p>
            <a:r>
              <a:rPr lang="en-US" sz="1200" kern="1200" dirty="0">
                <a:solidFill>
                  <a:schemeClr val="tx1"/>
                </a:solidFill>
                <a:effectLst/>
                <a:latin typeface="Arial" pitchFamily="-109" charset="0"/>
                <a:ea typeface="+mn-ea"/>
                <a:cs typeface="+mn-cs"/>
              </a:rPr>
              <a:t>should ensure that other protections are in place to avoid inadvertent data loss.</a:t>
            </a:r>
          </a:p>
          <a:p>
            <a:endParaRPr lang="en-US" sz="1200" kern="1200" dirty="0">
              <a:solidFill>
                <a:schemeClr val="tx1"/>
              </a:solidFill>
              <a:effectLst/>
              <a:latin typeface="Arial" pitchFamily="-109"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22</a:t>
            </a:fld>
            <a:endParaRPr lang="en-AU"/>
          </a:p>
        </p:txBody>
      </p:sp>
    </p:spTree>
    <p:extLst>
      <p:ext uri="{BB962C8B-B14F-4D97-AF65-F5344CB8AC3E}">
        <p14:creationId xmlns:p14="http://schemas.microsoft.com/office/powerpoint/2010/main" val="8437101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Numerous documents have been developed to guide business thinking about the</a:t>
            </a:r>
          </a:p>
          <a:p>
            <a:r>
              <a:rPr lang="en-US" sz="1200" kern="1200" dirty="0">
                <a:solidFill>
                  <a:schemeClr val="tx1"/>
                </a:solidFill>
                <a:effectLst/>
                <a:latin typeface="Arial" pitchFamily="-109" charset="0"/>
                <a:ea typeface="+mn-ea"/>
                <a:cs typeface="+mn-cs"/>
              </a:rPr>
              <a:t>security issues associated with cloud computing. In addition to NIST SP 800-144,</a:t>
            </a:r>
          </a:p>
          <a:p>
            <a:r>
              <a:rPr lang="en-US" sz="1200" kern="1200" dirty="0">
                <a:solidFill>
                  <a:schemeClr val="tx1"/>
                </a:solidFill>
                <a:effectLst/>
                <a:latin typeface="Arial" pitchFamily="-109" charset="0"/>
                <a:ea typeface="+mn-ea"/>
                <a:cs typeface="+mn-cs"/>
              </a:rPr>
              <a:t> which provides overall guidance, there is also NIST SP 800-146 (Cloud Computing</a:t>
            </a:r>
          </a:p>
          <a:p>
            <a:r>
              <a:rPr lang="en-US" sz="1200" kern="1200" dirty="0">
                <a:solidFill>
                  <a:schemeClr val="tx1"/>
                </a:solidFill>
                <a:effectLst/>
                <a:latin typeface="Arial" pitchFamily="-109" charset="0"/>
                <a:ea typeface="+mn-ea"/>
                <a:cs typeface="+mn-cs"/>
              </a:rPr>
              <a:t>Synopsis and Recommendations , May 2012). NIST’s recommendations systematically</a:t>
            </a:r>
          </a:p>
          <a:p>
            <a:r>
              <a:rPr lang="en-US" sz="1200" kern="1200" dirty="0">
                <a:solidFill>
                  <a:schemeClr val="tx1"/>
                </a:solidFill>
                <a:effectLst/>
                <a:latin typeface="Arial" pitchFamily="-109" charset="0"/>
                <a:ea typeface="+mn-ea"/>
                <a:cs typeface="+mn-cs"/>
              </a:rPr>
              <a:t>consider each of the major types of cloud services consumed by businesses, including</a:t>
            </a:r>
          </a:p>
          <a:p>
            <a:r>
              <a:rPr lang="en-US" sz="1200" kern="1200" dirty="0">
                <a:solidFill>
                  <a:schemeClr val="tx1"/>
                </a:solidFill>
                <a:effectLst/>
                <a:latin typeface="Arial" pitchFamily="-109" charset="0"/>
                <a:ea typeface="+mn-ea"/>
                <a:cs typeface="+mn-cs"/>
              </a:rPr>
              <a:t>SaaS, IaaS, and PaaS. While security issues vary somewhat depending on the type of</a:t>
            </a:r>
          </a:p>
          <a:p>
            <a:r>
              <a:rPr lang="en-US" sz="1200" kern="1200" dirty="0">
                <a:solidFill>
                  <a:schemeClr val="tx1"/>
                </a:solidFill>
                <a:effectLst/>
                <a:latin typeface="Arial" pitchFamily="-109" charset="0"/>
                <a:ea typeface="+mn-ea"/>
                <a:cs typeface="+mn-cs"/>
              </a:rPr>
              <a:t>cloud service, there are multiple NIST recommendations that are independent of service</a:t>
            </a:r>
          </a:p>
          <a:p>
            <a:r>
              <a:rPr lang="en-US" sz="1200" kern="1200" dirty="0">
                <a:solidFill>
                  <a:schemeClr val="tx1"/>
                </a:solidFill>
                <a:effectLst/>
                <a:latin typeface="Arial" pitchFamily="-109" charset="0"/>
                <a:ea typeface="+mn-ea"/>
                <a:cs typeface="+mn-cs"/>
              </a:rPr>
              <a:t>type. Not surprisingly, NIST recommends selecting cloud providers that support</a:t>
            </a:r>
          </a:p>
          <a:p>
            <a:r>
              <a:rPr lang="en-US" sz="1200" kern="1200" dirty="0">
                <a:solidFill>
                  <a:schemeClr val="tx1"/>
                </a:solidFill>
                <a:effectLst/>
                <a:latin typeface="Arial" pitchFamily="-109" charset="0"/>
                <a:ea typeface="+mn-ea"/>
                <a:cs typeface="+mn-cs"/>
              </a:rPr>
              <a:t>strong encryption, have appropriate redundancy mechanisms in place, employ authentication</a:t>
            </a:r>
          </a:p>
          <a:p>
            <a:r>
              <a:rPr lang="en-US" sz="1200" kern="1200" dirty="0">
                <a:solidFill>
                  <a:schemeClr val="tx1"/>
                </a:solidFill>
                <a:effectLst/>
                <a:latin typeface="Arial" pitchFamily="-109" charset="0"/>
                <a:ea typeface="+mn-ea"/>
                <a:cs typeface="+mn-cs"/>
              </a:rPr>
              <a:t>mechanisms, and offer subscribers sufficient visibility about mechanisms used</a:t>
            </a:r>
          </a:p>
          <a:p>
            <a:r>
              <a:rPr lang="en-US" sz="1200" kern="1200" dirty="0">
                <a:solidFill>
                  <a:schemeClr val="tx1"/>
                </a:solidFill>
                <a:effectLst/>
                <a:latin typeface="Arial" pitchFamily="-109" charset="0"/>
                <a:ea typeface="+mn-ea"/>
                <a:cs typeface="+mn-cs"/>
              </a:rPr>
              <a:t>to protect subscribers from other subscribers and the provider. NIST SP 800-146 also</a:t>
            </a:r>
          </a:p>
          <a:p>
            <a:r>
              <a:rPr lang="en-US" sz="1200" kern="1200" dirty="0">
                <a:solidFill>
                  <a:schemeClr val="tx1"/>
                </a:solidFill>
                <a:effectLst/>
                <a:latin typeface="Arial" pitchFamily="-109" charset="0"/>
                <a:ea typeface="+mn-ea"/>
                <a:cs typeface="+mn-cs"/>
              </a:rPr>
              <a:t>lists the overall security controls that are relevant in a cloud computing environment</a:t>
            </a:r>
          </a:p>
          <a:p>
            <a:r>
              <a:rPr lang="en-US" sz="1200" kern="1200" dirty="0">
                <a:solidFill>
                  <a:schemeClr val="tx1"/>
                </a:solidFill>
                <a:effectLst/>
                <a:latin typeface="Arial" pitchFamily="-109" charset="0"/>
                <a:ea typeface="+mn-ea"/>
                <a:cs typeface="+mn-cs"/>
              </a:rPr>
              <a:t>and that must be assigned to the different cloud actors. These are listed in Table 13.3.</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As more businesses incorporate cloud services into their enterprise network</a:t>
            </a:r>
          </a:p>
          <a:p>
            <a:r>
              <a:rPr lang="en-US" sz="1200" kern="1200" dirty="0">
                <a:solidFill>
                  <a:schemeClr val="tx1"/>
                </a:solidFill>
                <a:effectLst/>
                <a:latin typeface="Arial" pitchFamily="-109" charset="0"/>
                <a:ea typeface="+mn-ea"/>
                <a:cs typeface="+mn-cs"/>
              </a:rPr>
              <a:t>infrastructures, cloud computing security will persist as an important issue. Examples</a:t>
            </a:r>
          </a:p>
          <a:p>
            <a:r>
              <a:rPr lang="en-US" sz="1200" kern="1200" dirty="0">
                <a:solidFill>
                  <a:schemeClr val="tx1"/>
                </a:solidFill>
                <a:effectLst/>
                <a:latin typeface="Arial" pitchFamily="-109" charset="0"/>
                <a:ea typeface="+mn-ea"/>
                <a:cs typeface="+mn-cs"/>
              </a:rPr>
              <a:t>of cloud computing security failures have the potential to have a chilling effect on</a:t>
            </a:r>
          </a:p>
          <a:p>
            <a:r>
              <a:rPr lang="en-US" sz="1200" kern="1200" dirty="0">
                <a:solidFill>
                  <a:schemeClr val="tx1"/>
                </a:solidFill>
                <a:effectLst/>
                <a:latin typeface="Arial" pitchFamily="-109" charset="0"/>
                <a:ea typeface="+mn-ea"/>
                <a:cs typeface="+mn-cs"/>
              </a:rPr>
              <a:t>business interest in cloud services. This is inspiring service providers to be serious</a:t>
            </a:r>
          </a:p>
          <a:p>
            <a:r>
              <a:rPr lang="en-US" sz="1200" kern="1200" dirty="0">
                <a:solidFill>
                  <a:schemeClr val="tx1"/>
                </a:solidFill>
                <a:effectLst/>
                <a:latin typeface="Arial" pitchFamily="-109" charset="0"/>
                <a:ea typeface="+mn-ea"/>
                <a:cs typeface="+mn-cs"/>
              </a:rPr>
              <a:t>about incorporating security mechanisms that will allay concerns of potential subscribers.</a:t>
            </a:r>
          </a:p>
          <a:p>
            <a:r>
              <a:rPr lang="en-US" sz="1200" kern="1200" dirty="0">
                <a:solidFill>
                  <a:schemeClr val="tx1"/>
                </a:solidFill>
                <a:effectLst/>
                <a:latin typeface="Arial" pitchFamily="-109" charset="0"/>
                <a:ea typeface="+mn-ea"/>
                <a:cs typeface="+mn-cs"/>
              </a:rPr>
              <a:t>Some service providers have moved their operations to Tier 4 data centers</a:t>
            </a:r>
          </a:p>
          <a:p>
            <a:r>
              <a:rPr lang="en-US" sz="1200" kern="1200" dirty="0">
                <a:solidFill>
                  <a:schemeClr val="tx1"/>
                </a:solidFill>
                <a:effectLst/>
                <a:latin typeface="Arial" pitchFamily="-109" charset="0"/>
                <a:ea typeface="+mn-ea"/>
                <a:cs typeface="+mn-cs"/>
              </a:rPr>
              <a:t>(see Section 5.8) to address user concerns about availability and redundancy. As so</a:t>
            </a:r>
          </a:p>
          <a:p>
            <a:r>
              <a:rPr lang="en-US" sz="1200" kern="1200" dirty="0">
                <a:solidFill>
                  <a:schemeClr val="tx1"/>
                </a:solidFill>
                <a:effectLst/>
                <a:latin typeface="Arial" pitchFamily="-109" charset="0"/>
                <a:ea typeface="+mn-ea"/>
                <a:cs typeface="+mn-cs"/>
              </a:rPr>
              <a:t>many businesses remain reluctant to embrace cloud computing in a big way, cloud</a:t>
            </a:r>
          </a:p>
          <a:p>
            <a:r>
              <a:rPr lang="en-US" sz="1200" kern="1200" dirty="0">
                <a:solidFill>
                  <a:schemeClr val="tx1"/>
                </a:solidFill>
                <a:effectLst/>
                <a:latin typeface="Arial" pitchFamily="-109" charset="0"/>
                <a:ea typeface="+mn-ea"/>
                <a:cs typeface="+mn-cs"/>
              </a:rPr>
              <a:t>service providers will have to continue to work hard to convince potential customers</a:t>
            </a:r>
          </a:p>
          <a:p>
            <a:r>
              <a:rPr lang="en-US" sz="1200" kern="1200" dirty="0">
                <a:solidFill>
                  <a:schemeClr val="tx1"/>
                </a:solidFill>
                <a:effectLst/>
                <a:latin typeface="Arial" pitchFamily="-109" charset="0"/>
                <a:ea typeface="+mn-ea"/>
                <a:cs typeface="+mn-cs"/>
              </a:rPr>
              <a:t>that computing support for core business processes and mission critical applications</a:t>
            </a:r>
          </a:p>
          <a:p>
            <a:r>
              <a:rPr lang="en-US" sz="1200" kern="1200" dirty="0">
                <a:solidFill>
                  <a:schemeClr val="tx1"/>
                </a:solidFill>
                <a:effectLst/>
                <a:latin typeface="Arial" pitchFamily="-109" charset="0"/>
                <a:ea typeface="+mn-ea"/>
                <a:cs typeface="+mn-cs"/>
              </a:rPr>
              <a:t>can be moved safely and securely to the cloud.</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23</a:t>
            </a:fld>
            <a:endParaRPr lang="en-AU"/>
          </a:p>
        </p:txBody>
      </p:sp>
    </p:spTree>
    <p:extLst>
      <p:ext uri="{BB962C8B-B14F-4D97-AF65-F5344CB8AC3E}">
        <p14:creationId xmlns:p14="http://schemas.microsoft.com/office/powerpoint/2010/main" val="4230056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In general terms, security controls in cloud computing are similar to the security</a:t>
            </a:r>
          </a:p>
          <a:p>
            <a:r>
              <a:rPr lang="en-US" sz="1200" kern="1200" dirty="0">
                <a:solidFill>
                  <a:schemeClr val="tx1"/>
                </a:solidFill>
                <a:effectLst/>
                <a:latin typeface="Arial" pitchFamily="-109" charset="0"/>
                <a:ea typeface="+mn-ea"/>
                <a:cs typeface="+mn-cs"/>
              </a:rPr>
              <a:t>controls in any IT environment. However, because of the operational models and</a:t>
            </a:r>
          </a:p>
          <a:p>
            <a:r>
              <a:rPr lang="en-US" sz="1200" kern="1200" dirty="0">
                <a:solidFill>
                  <a:schemeClr val="tx1"/>
                </a:solidFill>
                <a:effectLst/>
                <a:latin typeface="Arial" pitchFamily="-109" charset="0"/>
                <a:ea typeface="+mn-ea"/>
                <a:cs typeface="+mn-cs"/>
              </a:rPr>
              <a:t>technologies used to enable cloud service, cloud computing may present risks that</a:t>
            </a:r>
          </a:p>
          <a:p>
            <a:r>
              <a:rPr lang="en-US" sz="1200" kern="1200" dirty="0">
                <a:solidFill>
                  <a:schemeClr val="tx1"/>
                </a:solidFill>
                <a:effectLst/>
                <a:latin typeface="Arial" pitchFamily="-109" charset="0"/>
                <a:ea typeface="+mn-ea"/>
                <a:cs typeface="+mn-cs"/>
              </a:rPr>
              <a:t>are specific to the cloud environment. The essential concept in this regard is that</a:t>
            </a:r>
          </a:p>
          <a:p>
            <a:r>
              <a:rPr lang="en-US" sz="1200" kern="1200" dirty="0">
                <a:solidFill>
                  <a:schemeClr val="tx1"/>
                </a:solidFill>
                <a:effectLst/>
                <a:latin typeface="Arial" pitchFamily="-109" charset="0"/>
                <a:ea typeface="+mn-ea"/>
                <a:cs typeface="+mn-cs"/>
              </a:rPr>
              <a:t>while the enterprise loses a substantial amount of control over resources, services,</a:t>
            </a:r>
          </a:p>
          <a:p>
            <a:r>
              <a:rPr lang="en-US" sz="1200" kern="1200" dirty="0">
                <a:solidFill>
                  <a:schemeClr val="tx1"/>
                </a:solidFill>
                <a:effectLst/>
                <a:latin typeface="Arial" pitchFamily="-109" charset="0"/>
                <a:ea typeface="+mn-ea"/>
                <a:cs typeface="+mn-cs"/>
              </a:rPr>
              <a:t>and applications, it must maintain accountability for security and privacy policies.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The Cloud Security Alliance [CSA13] lists the following as the top cloud-specific</a:t>
            </a:r>
          </a:p>
          <a:p>
            <a:r>
              <a:rPr lang="en-US" sz="1200" kern="1200" dirty="0">
                <a:solidFill>
                  <a:schemeClr val="tx1"/>
                </a:solidFill>
                <a:effectLst/>
                <a:latin typeface="Arial" pitchFamily="-109" charset="0"/>
                <a:ea typeface="+mn-ea"/>
                <a:cs typeface="+mn-cs"/>
              </a:rPr>
              <a:t>security threats: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Abuse and nefarious use of cloud computing:</a:t>
            </a:r>
            <a:r>
              <a:rPr lang="en-US" sz="1200" kern="1200" dirty="0">
                <a:solidFill>
                  <a:schemeClr val="tx1"/>
                </a:solidFill>
                <a:effectLst/>
                <a:latin typeface="Arial" pitchFamily="-109" charset="0"/>
                <a:ea typeface="+mn-ea"/>
                <a:cs typeface="+mn-cs"/>
              </a:rPr>
              <a:t>  For many CSPs, it is relatively</a:t>
            </a:r>
          </a:p>
          <a:p>
            <a:r>
              <a:rPr lang="en-US" sz="1200" kern="1200" dirty="0">
                <a:solidFill>
                  <a:schemeClr val="tx1"/>
                </a:solidFill>
                <a:effectLst/>
                <a:latin typeface="Arial" pitchFamily="-109" charset="0"/>
                <a:ea typeface="+mn-ea"/>
                <a:cs typeface="+mn-cs"/>
              </a:rPr>
              <a:t>easy to register and begin using cloud services, some even offering free limited</a:t>
            </a:r>
          </a:p>
          <a:p>
            <a:r>
              <a:rPr lang="en-US" sz="1200" kern="1200" dirty="0">
                <a:solidFill>
                  <a:schemeClr val="tx1"/>
                </a:solidFill>
                <a:effectLst/>
                <a:latin typeface="Arial" pitchFamily="-109" charset="0"/>
                <a:ea typeface="+mn-ea"/>
                <a:cs typeface="+mn-cs"/>
              </a:rPr>
              <a:t>trial periods. This enables attackers to get inside the cloud to conduct various</a:t>
            </a:r>
          </a:p>
          <a:p>
            <a:r>
              <a:rPr lang="en-US" sz="1200" kern="1200" dirty="0">
                <a:solidFill>
                  <a:schemeClr val="tx1"/>
                </a:solidFill>
                <a:effectLst/>
                <a:latin typeface="Arial" pitchFamily="-109" charset="0"/>
                <a:ea typeface="+mn-ea"/>
                <a:cs typeface="+mn-cs"/>
              </a:rPr>
              <a:t>attacks, such as spamming, malicious code attacks, and denial of service. PaaS</a:t>
            </a:r>
          </a:p>
          <a:p>
            <a:r>
              <a:rPr lang="en-US" sz="1200" kern="1200" dirty="0">
                <a:solidFill>
                  <a:schemeClr val="tx1"/>
                </a:solidFill>
                <a:effectLst/>
                <a:latin typeface="Arial" pitchFamily="-109" charset="0"/>
                <a:ea typeface="+mn-ea"/>
                <a:cs typeface="+mn-cs"/>
              </a:rPr>
              <a:t>providers have traditionally suffered most from this kind of attacks; however,</a:t>
            </a:r>
          </a:p>
          <a:p>
            <a:r>
              <a:rPr lang="en-US" sz="1200" kern="1200" dirty="0">
                <a:solidFill>
                  <a:schemeClr val="tx1"/>
                </a:solidFill>
                <a:effectLst/>
                <a:latin typeface="Arial" pitchFamily="-109" charset="0"/>
                <a:ea typeface="+mn-ea"/>
                <a:cs typeface="+mn-cs"/>
              </a:rPr>
              <a:t>recent evidence shows that hackers have begun to target IaaS vendors as well.</a:t>
            </a:r>
          </a:p>
          <a:p>
            <a:r>
              <a:rPr lang="en-US" sz="1200" kern="1200" dirty="0">
                <a:solidFill>
                  <a:schemeClr val="tx1"/>
                </a:solidFill>
                <a:effectLst/>
                <a:latin typeface="Arial" pitchFamily="-109" charset="0"/>
                <a:ea typeface="+mn-ea"/>
                <a:cs typeface="+mn-cs"/>
              </a:rPr>
              <a:t>The burden is on the CSP to protect against such attacks, but cloud service</a:t>
            </a:r>
          </a:p>
          <a:p>
            <a:r>
              <a:rPr lang="en-US" sz="1200" kern="1200" dirty="0">
                <a:solidFill>
                  <a:schemeClr val="tx1"/>
                </a:solidFill>
                <a:effectLst/>
                <a:latin typeface="Arial" pitchFamily="-109" charset="0"/>
                <a:ea typeface="+mn-ea"/>
                <a:cs typeface="+mn-cs"/>
              </a:rPr>
              <a:t>clients must monitor activity with respect to their data and resources to detect</a:t>
            </a:r>
          </a:p>
          <a:p>
            <a:r>
              <a:rPr lang="en-US" sz="1200" kern="1200" dirty="0">
                <a:solidFill>
                  <a:schemeClr val="tx1"/>
                </a:solidFill>
                <a:effectLst/>
                <a:latin typeface="Arial" pitchFamily="-109" charset="0"/>
                <a:ea typeface="+mn-ea"/>
                <a:cs typeface="+mn-cs"/>
              </a:rPr>
              <a:t>any malicious behavior.</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(1) stricter initial registration and validation</a:t>
            </a:r>
          </a:p>
          <a:p>
            <a:r>
              <a:rPr lang="en-US" sz="1200" kern="1200" dirty="0">
                <a:solidFill>
                  <a:schemeClr val="tx1"/>
                </a:solidFill>
                <a:effectLst/>
                <a:latin typeface="Arial" pitchFamily="-109" charset="0"/>
                <a:ea typeface="+mn-ea"/>
                <a:cs typeface="+mn-cs"/>
              </a:rPr>
              <a:t>processes; (2) enhanced credit card fraud monitoring and coordination; (3) comprehensive</a:t>
            </a:r>
          </a:p>
          <a:p>
            <a:r>
              <a:rPr lang="en-US" sz="1200" kern="1200" dirty="0">
                <a:solidFill>
                  <a:schemeClr val="tx1"/>
                </a:solidFill>
                <a:effectLst/>
                <a:latin typeface="Arial" pitchFamily="-109" charset="0"/>
                <a:ea typeface="+mn-ea"/>
                <a:cs typeface="+mn-cs"/>
              </a:rPr>
              <a:t>inspection of customer network traffic; and (4) monitoring public</a:t>
            </a:r>
          </a:p>
          <a:p>
            <a:r>
              <a:rPr lang="en-US" sz="1200" kern="1200" dirty="0">
                <a:solidFill>
                  <a:schemeClr val="tx1"/>
                </a:solidFill>
                <a:effectLst/>
                <a:latin typeface="Arial" pitchFamily="-109" charset="0"/>
                <a:ea typeface="+mn-ea"/>
                <a:cs typeface="+mn-cs"/>
              </a:rPr>
              <a:t>blacklists for one’s own network blocks.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Insecure interfaces and APIs:</a:t>
            </a:r>
            <a:r>
              <a:rPr lang="en-US" sz="1200" kern="1200" dirty="0">
                <a:solidFill>
                  <a:schemeClr val="tx1"/>
                </a:solidFill>
                <a:effectLst/>
                <a:latin typeface="Arial" pitchFamily="-109" charset="0"/>
                <a:ea typeface="+mn-ea"/>
                <a:cs typeface="+mn-cs"/>
              </a:rPr>
              <a:t>  CSPs expose a set of software interfaces or APIs</a:t>
            </a:r>
          </a:p>
          <a:p>
            <a:r>
              <a:rPr lang="en-US" sz="1200" kern="1200" dirty="0">
                <a:solidFill>
                  <a:schemeClr val="tx1"/>
                </a:solidFill>
                <a:effectLst/>
                <a:latin typeface="Arial" pitchFamily="-109" charset="0"/>
                <a:ea typeface="+mn-ea"/>
                <a:cs typeface="+mn-cs"/>
              </a:rPr>
              <a:t>that customers use to manage and interact with cloud services. The security and</a:t>
            </a:r>
          </a:p>
          <a:p>
            <a:r>
              <a:rPr lang="en-US" sz="1200" kern="1200" dirty="0">
                <a:solidFill>
                  <a:schemeClr val="tx1"/>
                </a:solidFill>
                <a:effectLst/>
                <a:latin typeface="Arial" pitchFamily="-109" charset="0"/>
                <a:ea typeface="+mn-ea"/>
                <a:cs typeface="+mn-cs"/>
              </a:rPr>
              <a:t>availability of general cloud services is dependent upon the security of these</a:t>
            </a:r>
          </a:p>
          <a:p>
            <a:r>
              <a:rPr lang="en-US" sz="1200" kern="1200" dirty="0">
                <a:solidFill>
                  <a:schemeClr val="tx1"/>
                </a:solidFill>
                <a:effectLst/>
                <a:latin typeface="Arial" pitchFamily="-109" charset="0"/>
                <a:ea typeface="+mn-ea"/>
                <a:cs typeface="+mn-cs"/>
              </a:rPr>
              <a:t>basic APIs. From authentication and access control to encryption and activity</a:t>
            </a:r>
          </a:p>
          <a:p>
            <a:r>
              <a:rPr lang="en-US" sz="1200" kern="1200" dirty="0">
                <a:solidFill>
                  <a:schemeClr val="tx1"/>
                </a:solidFill>
                <a:effectLst/>
                <a:latin typeface="Arial" pitchFamily="-109" charset="0"/>
                <a:ea typeface="+mn-ea"/>
                <a:cs typeface="+mn-cs"/>
              </a:rPr>
              <a:t>monitoring, these interfaces must be designed to protect against both accidental</a:t>
            </a:r>
          </a:p>
          <a:p>
            <a:r>
              <a:rPr lang="en-US" sz="1200" kern="1200" dirty="0">
                <a:solidFill>
                  <a:schemeClr val="tx1"/>
                </a:solidFill>
                <a:effectLst/>
                <a:latin typeface="Arial" pitchFamily="-109" charset="0"/>
                <a:ea typeface="+mn-ea"/>
                <a:cs typeface="+mn-cs"/>
              </a:rPr>
              <a:t>and malicious attempts to circumvent policy.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(1) analyzing the security model of CSP interfaces;</a:t>
            </a:r>
          </a:p>
          <a:p>
            <a:r>
              <a:rPr lang="en-US" sz="1200" kern="1200" dirty="0">
                <a:solidFill>
                  <a:schemeClr val="tx1"/>
                </a:solidFill>
                <a:effectLst/>
                <a:latin typeface="Arial" pitchFamily="-109" charset="0"/>
                <a:ea typeface="+mn-ea"/>
                <a:cs typeface="+mn-cs"/>
              </a:rPr>
              <a:t>(2) ensuring that strong authentication and access controls are implemented</a:t>
            </a:r>
          </a:p>
          <a:p>
            <a:r>
              <a:rPr lang="en-US" sz="1200" kern="1200" dirty="0">
                <a:solidFill>
                  <a:schemeClr val="tx1"/>
                </a:solidFill>
                <a:effectLst/>
                <a:latin typeface="Arial" pitchFamily="-109" charset="0"/>
                <a:ea typeface="+mn-ea"/>
                <a:cs typeface="+mn-cs"/>
              </a:rPr>
              <a:t>in concert with encrypted transmission; and (3) understanding the</a:t>
            </a:r>
          </a:p>
          <a:p>
            <a:r>
              <a:rPr lang="en-US" sz="1200" kern="1200" dirty="0">
                <a:solidFill>
                  <a:schemeClr val="tx1"/>
                </a:solidFill>
                <a:effectLst/>
                <a:latin typeface="Arial" pitchFamily="-109" charset="0"/>
                <a:ea typeface="+mn-ea"/>
                <a:cs typeface="+mn-cs"/>
              </a:rPr>
              <a:t>dependency chain associated with the API.</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Malicious insiders:  Under the cloud computing paradigm, an organization relinquishes</a:t>
            </a:r>
          </a:p>
          <a:p>
            <a:r>
              <a:rPr lang="en-US" sz="1200" kern="1200" dirty="0">
                <a:solidFill>
                  <a:schemeClr val="tx1"/>
                </a:solidFill>
                <a:effectLst/>
                <a:latin typeface="Arial" pitchFamily="-109" charset="0"/>
                <a:ea typeface="+mn-ea"/>
                <a:cs typeface="+mn-cs"/>
              </a:rPr>
              <a:t>direct control over many aspects of security and, in doing so, confers</a:t>
            </a:r>
          </a:p>
          <a:p>
            <a:r>
              <a:rPr lang="en-US" sz="1200" kern="1200" dirty="0">
                <a:solidFill>
                  <a:schemeClr val="tx1"/>
                </a:solidFill>
                <a:effectLst/>
                <a:latin typeface="Arial" pitchFamily="-109" charset="0"/>
                <a:ea typeface="+mn-ea"/>
                <a:cs typeface="+mn-cs"/>
              </a:rPr>
              <a:t>an unprecedented level of trust onto the CSP. One grave concern is the risk of</a:t>
            </a:r>
          </a:p>
          <a:p>
            <a:r>
              <a:rPr lang="en-US" sz="1200" kern="1200" dirty="0">
                <a:solidFill>
                  <a:schemeClr val="tx1"/>
                </a:solidFill>
                <a:effectLst/>
                <a:latin typeface="Arial" pitchFamily="-109" charset="0"/>
                <a:ea typeface="+mn-ea"/>
                <a:cs typeface="+mn-cs"/>
              </a:rPr>
              <a:t>malicious insider activity. Cloud architectures necessitate certain roles that are</a:t>
            </a:r>
          </a:p>
          <a:p>
            <a:r>
              <a:rPr lang="en-US" sz="1200" kern="1200" dirty="0">
                <a:solidFill>
                  <a:schemeClr val="tx1"/>
                </a:solidFill>
                <a:effectLst/>
                <a:latin typeface="Arial" pitchFamily="-109" charset="0"/>
                <a:ea typeface="+mn-ea"/>
                <a:cs typeface="+mn-cs"/>
              </a:rPr>
              <a:t>extremely high risk. Examples include CSP system administrators and managed</a:t>
            </a:r>
          </a:p>
          <a:p>
            <a:r>
              <a:rPr lang="en-US" sz="1200" kern="1200" dirty="0">
                <a:solidFill>
                  <a:schemeClr val="tx1"/>
                </a:solidFill>
                <a:effectLst/>
                <a:latin typeface="Arial" pitchFamily="-109" charset="0"/>
                <a:ea typeface="+mn-ea"/>
                <a:cs typeface="+mn-cs"/>
              </a:rPr>
              <a:t>security service providers.</a:t>
            </a:r>
          </a:p>
          <a:p>
            <a:r>
              <a:rPr lang="en-US" sz="1200" kern="1200" dirty="0">
                <a:solidFill>
                  <a:schemeClr val="tx1"/>
                </a:solidFill>
                <a:effectLst/>
                <a:latin typeface="Arial" pitchFamily="-109" charset="0"/>
                <a:ea typeface="+mn-ea"/>
                <a:cs typeface="+mn-cs"/>
              </a:rPr>
              <a:t>Countermeasures include the following: (1) enforce strict supply chain</a:t>
            </a:r>
          </a:p>
          <a:p>
            <a:r>
              <a:rPr lang="en-US" sz="1200" kern="1200" dirty="0">
                <a:solidFill>
                  <a:schemeClr val="tx1"/>
                </a:solidFill>
                <a:effectLst/>
                <a:latin typeface="Arial" pitchFamily="-109" charset="0"/>
                <a:ea typeface="+mn-ea"/>
                <a:cs typeface="+mn-cs"/>
              </a:rPr>
              <a:t>management and conduct a comprehensive supplier assessment; (2) specify</a:t>
            </a:r>
          </a:p>
          <a:p>
            <a:r>
              <a:rPr lang="en-US" sz="1200" kern="1200" dirty="0">
                <a:solidFill>
                  <a:schemeClr val="tx1"/>
                </a:solidFill>
                <a:effectLst/>
                <a:latin typeface="Arial" pitchFamily="-109" charset="0"/>
                <a:ea typeface="+mn-ea"/>
                <a:cs typeface="+mn-cs"/>
              </a:rPr>
              <a:t>human resource requirements as part of legal contract; (3) require transparency</a:t>
            </a:r>
          </a:p>
          <a:p>
            <a:r>
              <a:rPr lang="en-US" sz="1200" kern="1200" dirty="0">
                <a:solidFill>
                  <a:schemeClr val="tx1"/>
                </a:solidFill>
                <a:effectLst/>
                <a:latin typeface="Arial" pitchFamily="-109" charset="0"/>
                <a:ea typeface="+mn-ea"/>
                <a:cs typeface="+mn-cs"/>
              </a:rPr>
              <a:t>into overall information security and management practices, as well as</a:t>
            </a:r>
          </a:p>
          <a:p>
            <a:r>
              <a:rPr lang="en-US" sz="1200" kern="1200" dirty="0">
                <a:solidFill>
                  <a:schemeClr val="tx1"/>
                </a:solidFill>
                <a:effectLst/>
                <a:latin typeface="Arial" pitchFamily="-109" charset="0"/>
                <a:ea typeface="+mn-ea"/>
                <a:cs typeface="+mn-cs"/>
              </a:rPr>
              <a:t>compliance reporting; and (4) determine security breach notification processes.</a:t>
            </a:r>
          </a:p>
          <a:p>
            <a:endParaRPr lang="en-US" sz="1200" kern="1200" dirty="0">
              <a:solidFill>
                <a:schemeClr val="tx1"/>
              </a:solidFill>
              <a:effectLst/>
              <a:latin typeface="Arial" pitchFamily="-109"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24</a:t>
            </a:fld>
            <a:endParaRPr lang="en-AU"/>
          </a:p>
        </p:txBody>
      </p:sp>
    </p:spTree>
    <p:extLst>
      <p:ext uri="{BB962C8B-B14F-4D97-AF65-F5344CB8AC3E}">
        <p14:creationId xmlns:p14="http://schemas.microsoft.com/office/powerpoint/2010/main" val="8707947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Arial" pitchFamily="-109" charset="0"/>
                <a:ea typeface="+mn-ea"/>
                <a:cs typeface="+mn-cs"/>
              </a:rPr>
              <a:t>• Malicious insiders:</a:t>
            </a:r>
            <a:r>
              <a:rPr lang="en-US" sz="1200" kern="1200" dirty="0">
                <a:solidFill>
                  <a:schemeClr val="tx1"/>
                </a:solidFill>
                <a:effectLst/>
                <a:latin typeface="Arial" pitchFamily="-109" charset="0"/>
                <a:ea typeface="+mn-ea"/>
                <a:cs typeface="+mn-cs"/>
              </a:rPr>
              <a:t>  Under the cloud computing paradigm, an organization relinquishes</a:t>
            </a:r>
          </a:p>
          <a:p>
            <a:r>
              <a:rPr lang="en-US" sz="1200" kern="1200" dirty="0">
                <a:solidFill>
                  <a:schemeClr val="tx1"/>
                </a:solidFill>
                <a:effectLst/>
                <a:latin typeface="Arial" pitchFamily="-109" charset="0"/>
                <a:ea typeface="+mn-ea"/>
                <a:cs typeface="+mn-cs"/>
              </a:rPr>
              <a:t>direct control over many aspects of security and, in doing so, confers</a:t>
            </a:r>
          </a:p>
          <a:p>
            <a:r>
              <a:rPr lang="en-US" sz="1200" kern="1200" dirty="0">
                <a:solidFill>
                  <a:schemeClr val="tx1"/>
                </a:solidFill>
                <a:effectLst/>
                <a:latin typeface="Arial" pitchFamily="-109" charset="0"/>
                <a:ea typeface="+mn-ea"/>
                <a:cs typeface="+mn-cs"/>
              </a:rPr>
              <a:t>an unprecedented level of trust onto the CSP. One grave concern is the risk of</a:t>
            </a:r>
          </a:p>
          <a:p>
            <a:r>
              <a:rPr lang="en-US" sz="1200" kern="1200" dirty="0">
                <a:solidFill>
                  <a:schemeClr val="tx1"/>
                </a:solidFill>
                <a:effectLst/>
                <a:latin typeface="Arial" pitchFamily="-109" charset="0"/>
                <a:ea typeface="+mn-ea"/>
                <a:cs typeface="+mn-cs"/>
              </a:rPr>
              <a:t>malicious insider activity. Cloud architectures necessitate certain roles that are</a:t>
            </a:r>
          </a:p>
          <a:p>
            <a:r>
              <a:rPr lang="en-US" sz="1200" kern="1200" dirty="0">
                <a:solidFill>
                  <a:schemeClr val="tx1"/>
                </a:solidFill>
                <a:effectLst/>
                <a:latin typeface="Arial" pitchFamily="-109" charset="0"/>
                <a:ea typeface="+mn-ea"/>
                <a:cs typeface="+mn-cs"/>
              </a:rPr>
              <a:t>extremely high risk. Examples include CSP system administrators and managed</a:t>
            </a:r>
          </a:p>
          <a:p>
            <a:r>
              <a:rPr lang="en-US" sz="1200" kern="1200" dirty="0">
                <a:solidFill>
                  <a:schemeClr val="tx1"/>
                </a:solidFill>
                <a:effectLst/>
                <a:latin typeface="Arial" pitchFamily="-109" charset="0"/>
                <a:ea typeface="+mn-ea"/>
                <a:cs typeface="+mn-cs"/>
              </a:rPr>
              <a:t>security service providers.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the following: (1) enforce strict supply chain</a:t>
            </a:r>
          </a:p>
          <a:p>
            <a:r>
              <a:rPr lang="en-US" sz="1200" kern="1200" dirty="0">
                <a:solidFill>
                  <a:schemeClr val="tx1"/>
                </a:solidFill>
                <a:effectLst/>
                <a:latin typeface="Arial" pitchFamily="-109" charset="0"/>
                <a:ea typeface="+mn-ea"/>
                <a:cs typeface="+mn-cs"/>
              </a:rPr>
              <a:t>management and conduct a comprehensive supplier assessment; (2) specify</a:t>
            </a:r>
          </a:p>
          <a:p>
            <a:r>
              <a:rPr lang="en-US" sz="1200" kern="1200" dirty="0">
                <a:solidFill>
                  <a:schemeClr val="tx1"/>
                </a:solidFill>
                <a:effectLst/>
                <a:latin typeface="Arial" pitchFamily="-109" charset="0"/>
                <a:ea typeface="+mn-ea"/>
                <a:cs typeface="+mn-cs"/>
              </a:rPr>
              <a:t>human resource requirements as part of legal contract; (3) require transparency</a:t>
            </a:r>
          </a:p>
          <a:p>
            <a:r>
              <a:rPr lang="en-US" sz="1200" kern="1200" dirty="0">
                <a:solidFill>
                  <a:schemeClr val="tx1"/>
                </a:solidFill>
                <a:effectLst/>
                <a:latin typeface="Arial" pitchFamily="-109" charset="0"/>
                <a:ea typeface="+mn-ea"/>
                <a:cs typeface="+mn-cs"/>
              </a:rPr>
              <a:t>into overall information security and management practices, as well as</a:t>
            </a:r>
          </a:p>
          <a:p>
            <a:r>
              <a:rPr lang="en-US" sz="1200" kern="1200" dirty="0">
                <a:solidFill>
                  <a:schemeClr val="tx1"/>
                </a:solidFill>
                <a:effectLst/>
                <a:latin typeface="Arial" pitchFamily="-109" charset="0"/>
                <a:ea typeface="+mn-ea"/>
                <a:cs typeface="+mn-cs"/>
              </a:rPr>
              <a:t>compliance reporting; and (4) determine security breach notification processes.</a:t>
            </a:r>
          </a:p>
          <a:p>
            <a:pPr marL="171450" indent="-171450">
              <a:buFont typeface="Arial" charset="0"/>
              <a:buChar char="•"/>
            </a:pPr>
            <a:endParaRPr lang="en-US" sz="1200" b="0" kern="1200" dirty="0">
              <a:solidFill>
                <a:schemeClr val="tx1"/>
              </a:solidFill>
              <a:effectLst/>
              <a:latin typeface="Arial" pitchFamily="-109" charset="0"/>
              <a:ea typeface="+mn-ea"/>
              <a:cs typeface="+mn-cs"/>
            </a:endParaRPr>
          </a:p>
          <a:p>
            <a:pPr marL="171450" indent="-171450">
              <a:buFont typeface="Arial" charset="0"/>
              <a:buChar char="•"/>
            </a:pPr>
            <a:r>
              <a:rPr lang="en-US" sz="1200" b="1" kern="1200" dirty="0">
                <a:solidFill>
                  <a:schemeClr val="tx1"/>
                </a:solidFill>
                <a:effectLst/>
                <a:latin typeface="Arial" pitchFamily="-109" charset="0"/>
                <a:ea typeface="+mn-ea"/>
                <a:cs typeface="+mn-cs"/>
              </a:rPr>
              <a:t>Shared technology issues: </a:t>
            </a:r>
            <a:r>
              <a:rPr lang="en-US" sz="1200" kern="1200" dirty="0">
                <a:solidFill>
                  <a:schemeClr val="tx1"/>
                </a:solidFill>
                <a:effectLst/>
                <a:latin typeface="Arial" pitchFamily="-109" charset="0"/>
                <a:ea typeface="+mn-ea"/>
                <a:cs typeface="+mn-cs"/>
              </a:rPr>
              <a:t>IaaS vendors deliver their services in a scalable way</a:t>
            </a:r>
          </a:p>
          <a:p>
            <a:r>
              <a:rPr lang="en-US" sz="1200" kern="1200" dirty="0">
                <a:solidFill>
                  <a:schemeClr val="tx1"/>
                </a:solidFill>
                <a:effectLst/>
                <a:latin typeface="Arial" pitchFamily="-109" charset="0"/>
                <a:ea typeface="+mn-ea"/>
                <a:cs typeface="+mn-cs"/>
              </a:rPr>
              <a:t>by sharing infrastructure. Often, the underlying components that make up this</a:t>
            </a:r>
          </a:p>
          <a:p>
            <a:r>
              <a:rPr lang="en-US" sz="1200" kern="1200" dirty="0">
                <a:solidFill>
                  <a:schemeClr val="tx1"/>
                </a:solidFill>
                <a:effectLst/>
                <a:latin typeface="Arial" pitchFamily="-109" charset="0"/>
                <a:ea typeface="+mn-ea"/>
                <a:cs typeface="+mn-cs"/>
              </a:rPr>
              <a:t>infrastructure (CPU caches, GPUs, etc.) were not designed to offer strong isolation</a:t>
            </a:r>
          </a:p>
          <a:p>
            <a:r>
              <a:rPr lang="en-US" sz="1200" kern="1200" dirty="0">
                <a:solidFill>
                  <a:schemeClr val="tx1"/>
                </a:solidFill>
                <a:effectLst/>
                <a:latin typeface="Arial" pitchFamily="-109" charset="0"/>
                <a:ea typeface="+mn-ea"/>
                <a:cs typeface="+mn-cs"/>
              </a:rPr>
              <a:t>properties for a multi-tenant architecture. CSPs typically approach this risk</a:t>
            </a:r>
          </a:p>
          <a:p>
            <a:r>
              <a:rPr lang="en-US" sz="1200" kern="1200" dirty="0">
                <a:solidFill>
                  <a:schemeClr val="tx1"/>
                </a:solidFill>
                <a:effectLst/>
                <a:latin typeface="Arial" pitchFamily="-109" charset="0"/>
                <a:ea typeface="+mn-ea"/>
                <a:cs typeface="+mn-cs"/>
              </a:rPr>
              <a:t>by using isolated VMs for individual clients. This approach is still vulnerable to</a:t>
            </a:r>
          </a:p>
          <a:p>
            <a:r>
              <a:rPr lang="en-US" sz="1200" kern="1200" dirty="0">
                <a:solidFill>
                  <a:schemeClr val="tx1"/>
                </a:solidFill>
                <a:effectLst/>
                <a:latin typeface="Arial" pitchFamily="-109" charset="0"/>
                <a:ea typeface="+mn-ea"/>
                <a:cs typeface="+mn-cs"/>
              </a:rPr>
              <a:t>attack, by both insiders and outsiders, and so can only be a part of an overall</a:t>
            </a:r>
          </a:p>
          <a:p>
            <a:r>
              <a:rPr lang="en-US" sz="1200" kern="1200" dirty="0">
                <a:solidFill>
                  <a:schemeClr val="tx1"/>
                </a:solidFill>
                <a:effectLst/>
                <a:latin typeface="Arial" pitchFamily="-109" charset="0"/>
                <a:ea typeface="+mn-ea"/>
                <a:cs typeface="+mn-cs"/>
              </a:rPr>
              <a:t>security strategy.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the following: (1) implement security best practices</a:t>
            </a:r>
          </a:p>
          <a:p>
            <a:r>
              <a:rPr lang="en-US" sz="1200" kern="1200" dirty="0">
                <a:solidFill>
                  <a:schemeClr val="tx1"/>
                </a:solidFill>
                <a:effectLst/>
                <a:latin typeface="Arial" pitchFamily="-109" charset="0"/>
                <a:ea typeface="+mn-ea"/>
                <a:cs typeface="+mn-cs"/>
              </a:rPr>
              <a:t>for installation/configuration; (2) monitor environment for unauthorized</a:t>
            </a:r>
          </a:p>
          <a:p>
            <a:r>
              <a:rPr lang="en-US" sz="1200" kern="1200" dirty="0">
                <a:solidFill>
                  <a:schemeClr val="tx1"/>
                </a:solidFill>
                <a:effectLst/>
                <a:latin typeface="Arial" pitchFamily="-109" charset="0"/>
                <a:ea typeface="+mn-ea"/>
                <a:cs typeface="+mn-cs"/>
              </a:rPr>
              <a:t>changes/activity; (3) promote strong authentication and access control for</a:t>
            </a:r>
          </a:p>
          <a:p>
            <a:r>
              <a:rPr lang="en-US" sz="1200" kern="1200" dirty="0">
                <a:solidFill>
                  <a:schemeClr val="tx1"/>
                </a:solidFill>
                <a:effectLst/>
                <a:latin typeface="Arial" pitchFamily="-109" charset="0"/>
                <a:ea typeface="+mn-ea"/>
                <a:cs typeface="+mn-cs"/>
              </a:rPr>
              <a:t>administrative access and operations; (4) enforce SLAs for patching and vulnerability</a:t>
            </a:r>
          </a:p>
          <a:p>
            <a:r>
              <a:rPr lang="en-US" sz="1200" kern="1200" dirty="0">
                <a:solidFill>
                  <a:schemeClr val="tx1"/>
                </a:solidFill>
                <a:effectLst/>
                <a:latin typeface="Arial" pitchFamily="-109" charset="0"/>
                <a:ea typeface="+mn-ea"/>
                <a:cs typeface="+mn-cs"/>
              </a:rPr>
              <a:t>remediation; and (5) conduct vulnerability scanning and configuration</a:t>
            </a:r>
          </a:p>
          <a:p>
            <a:r>
              <a:rPr lang="en-US" sz="1200" kern="1200" dirty="0">
                <a:solidFill>
                  <a:schemeClr val="tx1"/>
                </a:solidFill>
                <a:effectLst/>
                <a:latin typeface="Arial" pitchFamily="-109" charset="0"/>
                <a:ea typeface="+mn-ea"/>
                <a:cs typeface="+mn-cs"/>
              </a:rPr>
              <a:t>audits.</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25</a:t>
            </a:fld>
            <a:endParaRPr lang="en-AU"/>
          </a:p>
        </p:txBody>
      </p:sp>
    </p:spTree>
    <p:extLst>
      <p:ext uri="{BB962C8B-B14F-4D97-AF65-F5344CB8AC3E}">
        <p14:creationId xmlns:p14="http://schemas.microsoft.com/office/powerpoint/2010/main" val="18396771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Arial" pitchFamily="-109" charset="0"/>
                <a:ea typeface="+mn-ea"/>
                <a:cs typeface="+mn-cs"/>
              </a:rPr>
              <a:t>• Data loss or leakage</a:t>
            </a:r>
            <a:r>
              <a:rPr lang="en-US" sz="1200" kern="1200" dirty="0">
                <a:solidFill>
                  <a:schemeClr val="tx1"/>
                </a:solidFill>
                <a:effectLst/>
                <a:latin typeface="Arial" pitchFamily="-109" charset="0"/>
                <a:ea typeface="+mn-ea"/>
                <a:cs typeface="+mn-cs"/>
              </a:rPr>
              <a:t>:  For many clients, the most devastating impact from a</a:t>
            </a:r>
          </a:p>
          <a:p>
            <a:r>
              <a:rPr lang="en-US" sz="1200" kern="1200" dirty="0">
                <a:solidFill>
                  <a:schemeClr val="tx1"/>
                </a:solidFill>
                <a:effectLst/>
                <a:latin typeface="Arial" pitchFamily="-109" charset="0"/>
                <a:ea typeface="+mn-ea"/>
                <a:cs typeface="+mn-cs"/>
              </a:rPr>
              <a:t>security breach is the loss or leakage of data. We will address this issue in the</a:t>
            </a:r>
          </a:p>
          <a:p>
            <a:r>
              <a:rPr lang="en-US" sz="1200" kern="1200" dirty="0">
                <a:solidFill>
                  <a:schemeClr val="tx1"/>
                </a:solidFill>
                <a:effectLst/>
                <a:latin typeface="Arial" pitchFamily="-109" charset="0"/>
                <a:ea typeface="+mn-ea"/>
                <a:cs typeface="+mn-cs"/>
              </a:rPr>
              <a:t>next section.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the following: (1) implement strong API access</a:t>
            </a:r>
          </a:p>
          <a:p>
            <a:r>
              <a:rPr lang="en-US" sz="1200" kern="1200" dirty="0">
                <a:solidFill>
                  <a:schemeClr val="tx1"/>
                </a:solidFill>
                <a:effectLst/>
                <a:latin typeface="Arial" pitchFamily="-109" charset="0"/>
                <a:ea typeface="+mn-ea"/>
                <a:cs typeface="+mn-cs"/>
              </a:rPr>
              <a:t>control; (2) encrypt and protect integrity of data in transit and at rest; (3) analyze</a:t>
            </a:r>
          </a:p>
          <a:p>
            <a:r>
              <a:rPr lang="en-US" sz="1200" kern="1200" dirty="0">
                <a:solidFill>
                  <a:schemeClr val="tx1"/>
                </a:solidFill>
                <a:effectLst/>
                <a:latin typeface="Arial" pitchFamily="-109" charset="0"/>
                <a:ea typeface="+mn-ea"/>
                <a:cs typeface="+mn-cs"/>
              </a:rPr>
              <a:t>data protection at both design and run time; and (4) implement strong key</a:t>
            </a:r>
          </a:p>
          <a:p>
            <a:r>
              <a:rPr lang="en-US" sz="1200" kern="1200" dirty="0">
                <a:solidFill>
                  <a:schemeClr val="tx1"/>
                </a:solidFill>
                <a:effectLst/>
                <a:latin typeface="Arial" pitchFamily="-109" charset="0"/>
                <a:ea typeface="+mn-ea"/>
                <a:cs typeface="+mn-cs"/>
              </a:rPr>
              <a:t>generation, storage and management, and destruction practices.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Account or service hijacking:</a:t>
            </a:r>
            <a:r>
              <a:rPr lang="en-US" sz="1200" kern="1200" dirty="0">
                <a:solidFill>
                  <a:schemeClr val="tx1"/>
                </a:solidFill>
                <a:effectLst/>
                <a:latin typeface="Arial" pitchFamily="-109" charset="0"/>
                <a:ea typeface="+mn-ea"/>
                <a:cs typeface="+mn-cs"/>
              </a:rPr>
              <a:t>  Account and service hijacking, usually with stolen</a:t>
            </a:r>
          </a:p>
          <a:p>
            <a:r>
              <a:rPr lang="en-US" sz="1200" kern="1200" dirty="0">
                <a:solidFill>
                  <a:schemeClr val="tx1"/>
                </a:solidFill>
                <a:effectLst/>
                <a:latin typeface="Arial" pitchFamily="-109" charset="0"/>
                <a:ea typeface="+mn-ea"/>
                <a:cs typeface="+mn-cs"/>
              </a:rPr>
              <a:t>credentials, remains a top threat. With stolen credentials, attackers can often</a:t>
            </a:r>
          </a:p>
          <a:p>
            <a:r>
              <a:rPr lang="en-US" sz="1200" kern="1200" dirty="0">
                <a:solidFill>
                  <a:schemeClr val="tx1"/>
                </a:solidFill>
                <a:effectLst/>
                <a:latin typeface="Arial" pitchFamily="-109" charset="0"/>
                <a:ea typeface="+mn-ea"/>
                <a:cs typeface="+mn-cs"/>
              </a:rPr>
              <a:t>access critical areas of deployed cloud computing services, allowing them to</a:t>
            </a:r>
          </a:p>
          <a:p>
            <a:r>
              <a:rPr lang="en-US" sz="1200" kern="1200" dirty="0">
                <a:solidFill>
                  <a:schemeClr val="tx1"/>
                </a:solidFill>
                <a:effectLst/>
                <a:latin typeface="Arial" pitchFamily="-109" charset="0"/>
                <a:ea typeface="+mn-ea"/>
                <a:cs typeface="+mn-cs"/>
              </a:rPr>
              <a:t>compromise the confidentiality, integrity, and availability of those services.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the following: (1) prohibit the sharing of account</a:t>
            </a:r>
          </a:p>
          <a:p>
            <a:r>
              <a:rPr lang="en-US" sz="1200" kern="1200" dirty="0">
                <a:solidFill>
                  <a:schemeClr val="tx1"/>
                </a:solidFill>
                <a:effectLst/>
                <a:latin typeface="Arial" pitchFamily="-109" charset="0"/>
                <a:ea typeface="+mn-ea"/>
                <a:cs typeface="+mn-cs"/>
              </a:rPr>
              <a:t>credentials between users and services; (2) leverage strong two-factor authentication</a:t>
            </a:r>
          </a:p>
          <a:p>
            <a:r>
              <a:rPr lang="en-US" sz="1200" kern="1200" dirty="0">
                <a:solidFill>
                  <a:schemeClr val="tx1"/>
                </a:solidFill>
                <a:effectLst/>
                <a:latin typeface="Arial" pitchFamily="-109" charset="0"/>
                <a:ea typeface="+mn-ea"/>
                <a:cs typeface="+mn-cs"/>
              </a:rPr>
              <a:t>techniques where possible; (3) employ proactive monitoring  to detect</a:t>
            </a:r>
          </a:p>
          <a:p>
            <a:r>
              <a:rPr lang="en-US" sz="1200" kern="1200" dirty="0">
                <a:solidFill>
                  <a:schemeClr val="tx1"/>
                </a:solidFill>
                <a:effectLst/>
                <a:latin typeface="Arial" pitchFamily="-109" charset="0"/>
                <a:ea typeface="+mn-ea"/>
                <a:cs typeface="+mn-cs"/>
              </a:rPr>
              <a:t>unauthorized activity; and (4) understand CSP security policies and SLAs.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Unknown risk profile:</a:t>
            </a:r>
            <a:r>
              <a:rPr lang="en-US" sz="1200" kern="1200" dirty="0">
                <a:solidFill>
                  <a:schemeClr val="tx1"/>
                </a:solidFill>
                <a:effectLst/>
                <a:latin typeface="Arial" pitchFamily="-109" charset="0"/>
                <a:ea typeface="+mn-ea"/>
                <a:cs typeface="+mn-cs"/>
              </a:rPr>
              <a:t>  In using cloud infrastructures, the client necessarily cedes</a:t>
            </a:r>
          </a:p>
          <a:p>
            <a:r>
              <a:rPr lang="en-US" sz="1200" kern="1200" dirty="0">
                <a:solidFill>
                  <a:schemeClr val="tx1"/>
                </a:solidFill>
                <a:effectLst/>
                <a:latin typeface="Arial" pitchFamily="-109" charset="0"/>
                <a:ea typeface="+mn-ea"/>
                <a:cs typeface="+mn-cs"/>
              </a:rPr>
              <a:t>control to the cloud provider on a number of issues that may affect security.</a:t>
            </a:r>
          </a:p>
          <a:p>
            <a:r>
              <a:rPr lang="en-US" sz="1200" kern="1200" dirty="0">
                <a:solidFill>
                  <a:schemeClr val="tx1"/>
                </a:solidFill>
                <a:effectLst/>
                <a:latin typeface="Arial" pitchFamily="-109" charset="0"/>
                <a:ea typeface="+mn-ea"/>
                <a:cs typeface="+mn-cs"/>
              </a:rPr>
              <a:t>Thus the client must pay attention to and clearly define the roles and responsibilities</a:t>
            </a:r>
          </a:p>
          <a:p>
            <a:r>
              <a:rPr lang="en-US" sz="1200" kern="1200" dirty="0">
                <a:solidFill>
                  <a:schemeClr val="tx1"/>
                </a:solidFill>
                <a:effectLst/>
                <a:latin typeface="Arial" pitchFamily="-109" charset="0"/>
                <a:ea typeface="+mn-ea"/>
                <a:cs typeface="+mn-cs"/>
              </a:rPr>
              <a:t>involved for managing risks. For example, employees may deploy applications</a:t>
            </a:r>
          </a:p>
          <a:p>
            <a:r>
              <a:rPr lang="en-US" sz="1200" kern="1200" dirty="0">
                <a:solidFill>
                  <a:schemeClr val="tx1"/>
                </a:solidFill>
                <a:effectLst/>
                <a:latin typeface="Arial" pitchFamily="-109" charset="0"/>
                <a:ea typeface="+mn-ea"/>
                <a:cs typeface="+mn-cs"/>
              </a:rPr>
              <a:t>and data resources at the CSP without observing the normal policies</a:t>
            </a:r>
          </a:p>
          <a:p>
            <a:r>
              <a:rPr lang="en-US" sz="1200" kern="1200" dirty="0">
                <a:solidFill>
                  <a:schemeClr val="tx1"/>
                </a:solidFill>
                <a:effectLst/>
                <a:latin typeface="Arial" pitchFamily="-109" charset="0"/>
                <a:ea typeface="+mn-ea"/>
                <a:cs typeface="+mn-cs"/>
              </a:rPr>
              <a:t>and procedures for privacy, security, and oversight.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Countermeasures include (1) disclosure of applicable logs and data; (2)</a:t>
            </a:r>
          </a:p>
          <a:p>
            <a:r>
              <a:rPr lang="en-US" sz="1200" kern="1200" dirty="0">
                <a:solidFill>
                  <a:schemeClr val="tx1"/>
                </a:solidFill>
                <a:effectLst/>
                <a:latin typeface="Arial" pitchFamily="-109" charset="0"/>
                <a:ea typeface="+mn-ea"/>
                <a:cs typeface="+mn-cs"/>
              </a:rPr>
              <a:t>partial/full disclosure of infrastructure details (e.g., patch levels and firewalls);</a:t>
            </a:r>
          </a:p>
          <a:p>
            <a:r>
              <a:rPr lang="en-US" sz="1200" kern="1200" dirty="0">
                <a:solidFill>
                  <a:schemeClr val="tx1"/>
                </a:solidFill>
                <a:effectLst/>
                <a:latin typeface="Arial" pitchFamily="-109" charset="0"/>
                <a:ea typeface="+mn-ea"/>
                <a:cs typeface="+mn-cs"/>
              </a:rPr>
              <a:t>and (3) monitoring and alerting on necessary information.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Similar lists have been developed by the European Network and Information</a:t>
            </a:r>
          </a:p>
          <a:p>
            <a:r>
              <a:rPr lang="en-US" sz="1200" kern="1200" dirty="0">
                <a:solidFill>
                  <a:schemeClr val="tx1"/>
                </a:solidFill>
                <a:effectLst/>
                <a:latin typeface="Arial" pitchFamily="-109" charset="0"/>
                <a:ea typeface="+mn-ea"/>
                <a:cs typeface="+mn-cs"/>
              </a:rPr>
              <a:t>Security Agency [ENIS09] and NIST SP 800-144.</a:t>
            </a:r>
          </a:p>
          <a:p>
            <a:endParaRPr lang="en-US" sz="1200" kern="1200" dirty="0">
              <a:solidFill>
                <a:schemeClr val="tx1"/>
              </a:solidFill>
              <a:effectLst/>
              <a:latin typeface="Arial" pitchFamily="-109" charset="0"/>
              <a:ea typeface="+mn-ea"/>
              <a:cs typeface="+mn-cs"/>
            </a:endParaRPr>
          </a:p>
          <a:p>
            <a:endParaRPr lang="en-US" sz="1200" kern="1200" dirty="0">
              <a:solidFill>
                <a:schemeClr val="tx1"/>
              </a:solidFill>
              <a:effectLst/>
              <a:latin typeface="Arial" pitchFamily="-109"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26</a:t>
            </a:fld>
            <a:endParaRPr lang="en-AU"/>
          </a:p>
        </p:txBody>
      </p:sp>
    </p:spTree>
    <p:extLst>
      <p:ext uri="{BB962C8B-B14F-4D97-AF65-F5344CB8AC3E}">
        <p14:creationId xmlns:p14="http://schemas.microsoft.com/office/powerpoint/2010/main" val="4090051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There are many ways to compromise data. Deletion or alteration of records without</a:t>
            </a:r>
          </a:p>
          <a:p>
            <a:r>
              <a:rPr lang="en-US" sz="1200" kern="1200" dirty="0">
                <a:solidFill>
                  <a:schemeClr val="tx1"/>
                </a:solidFill>
                <a:effectLst/>
                <a:latin typeface="Arial" pitchFamily="-109" charset="0"/>
                <a:ea typeface="+mn-ea"/>
                <a:cs typeface="+mn-cs"/>
              </a:rPr>
              <a:t>a backup of the original content is an obvious example. Unlinking a record from a</a:t>
            </a:r>
          </a:p>
          <a:p>
            <a:r>
              <a:rPr lang="en-US" sz="1200" kern="1200" dirty="0">
                <a:solidFill>
                  <a:schemeClr val="tx1"/>
                </a:solidFill>
                <a:effectLst/>
                <a:latin typeface="Arial" pitchFamily="-109" charset="0"/>
                <a:ea typeface="+mn-ea"/>
                <a:cs typeface="+mn-cs"/>
              </a:rPr>
              <a:t>larger context may render it unrecoverable, as can storage on unreliable media. Loss</a:t>
            </a:r>
          </a:p>
          <a:p>
            <a:r>
              <a:rPr lang="en-US" sz="1200" kern="1200" dirty="0">
                <a:solidFill>
                  <a:schemeClr val="tx1"/>
                </a:solidFill>
                <a:effectLst/>
                <a:latin typeface="Arial" pitchFamily="-109" charset="0"/>
                <a:ea typeface="+mn-ea"/>
                <a:cs typeface="+mn-cs"/>
              </a:rPr>
              <a:t>of an encoding key may result in effective destruction. Finally, unauthorized parties</a:t>
            </a:r>
          </a:p>
          <a:p>
            <a:r>
              <a:rPr lang="en-US" sz="1200" kern="1200" dirty="0">
                <a:solidFill>
                  <a:schemeClr val="tx1"/>
                </a:solidFill>
                <a:effectLst/>
                <a:latin typeface="Arial" pitchFamily="-109" charset="0"/>
                <a:ea typeface="+mn-ea"/>
                <a:cs typeface="+mn-cs"/>
              </a:rPr>
              <a:t>must be prevented from gaining access to sensitive data.</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The threat of data compromise increases in the cloud, due to the number of,</a:t>
            </a:r>
          </a:p>
          <a:p>
            <a:r>
              <a:rPr lang="en-US" sz="1200" kern="1200" dirty="0">
                <a:solidFill>
                  <a:schemeClr val="tx1"/>
                </a:solidFill>
                <a:effectLst/>
                <a:latin typeface="Arial" pitchFamily="-109" charset="0"/>
                <a:ea typeface="+mn-ea"/>
                <a:cs typeface="+mn-cs"/>
              </a:rPr>
              <a:t>and interactions between, risks and challenges that are either unique to the cloud</a:t>
            </a:r>
          </a:p>
          <a:p>
            <a:r>
              <a:rPr lang="en-US" sz="1200" kern="1200" dirty="0">
                <a:solidFill>
                  <a:schemeClr val="tx1"/>
                </a:solidFill>
                <a:effectLst/>
                <a:latin typeface="Arial" pitchFamily="-109" charset="0"/>
                <a:ea typeface="+mn-ea"/>
                <a:cs typeface="+mn-cs"/>
              </a:rPr>
              <a:t>or more dangerous because of the architectural or operational characteristics of the</a:t>
            </a:r>
          </a:p>
          <a:p>
            <a:r>
              <a:rPr lang="en-US" sz="1200" kern="1200" dirty="0">
                <a:solidFill>
                  <a:schemeClr val="tx1"/>
                </a:solidFill>
                <a:effectLst/>
                <a:latin typeface="Arial" pitchFamily="-109" charset="0"/>
                <a:ea typeface="+mn-ea"/>
                <a:cs typeface="+mn-cs"/>
              </a:rPr>
              <a:t>cloud environment.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Data must be secured while at rest, in transit, and in use, and access to the</a:t>
            </a:r>
          </a:p>
          <a:p>
            <a:r>
              <a:rPr lang="en-US" sz="1200" kern="1200" dirty="0">
                <a:solidFill>
                  <a:schemeClr val="tx1"/>
                </a:solidFill>
                <a:effectLst/>
                <a:latin typeface="Arial" pitchFamily="-109" charset="0"/>
                <a:ea typeface="+mn-ea"/>
                <a:cs typeface="+mn-cs"/>
              </a:rPr>
              <a:t>data must be controlled. The client can employ encryption to protect data in transit,</a:t>
            </a:r>
          </a:p>
          <a:p>
            <a:r>
              <a:rPr lang="en-US" sz="1200" kern="1200" dirty="0">
                <a:solidFill>
                  <a:schemeClr val="tx1"/>
                </a:solidFill>
                <a:effectLst/>
                <a:latin typeface="Arial" pitchFamily="-109" charset="0"/>
                <a:ea typeface="+mn-ea"/>
                <a:cs typeface="+mn-cs"/>
              </a:rPr>
              <a:t>though this involves key management responsibilities for the CSP. The client can</a:t>
            </a:r>
          </a:p>
          <a:p>
            <a:r>
              <a:rPr lang="en-US" sz="1200" kern="1200" dirty="0">
                <a:solidFill>
                  <a:schemeClr val="tx1"/>
                </a:solidFill>
                <a:effectLst/>
                <a:latin typeface="Arial" pitchFamily="-109" charset="0"/>
                <a:ea typeface="+mn-ea"/>
                <a:cs typeface="+mn-cs"/>
              </a:rPr>
              <a:t>enforce access control techniques, but, again, the CSP is involved to some extent</a:t>
            </a:r>
          </a:p>
          <a:p>
            <a:r>
              <a:rPr lang="en-US" sz="1200" kern="1200" dirty="0">
                <a:solidFill>
                  <a:schemeClr val="tx1"/>
                </a:solidFill>
                <a:effectLst/>
                <a:latin typeface="Arial" pitchFamily="-109" charset="0"/>
                <a:ea typeface="+mn-ea"/>
                <a:cs typeface="+mn-cs"/>
              </a:rPr>
              <a:t>depending on the service model used.</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For data at rest, the ideal security measure is for the client to encrypt the</a:t>
            </a:r>
          </a:p>
          <a:p>
            <a:r>
              <a:rPr lang="en-US" sz="1200" kern="1200" dirty="0">
                <a:solidFill>
                  <a:schemeClr val="tx1"/>
                </a:solidFill>
                <a:effectLst/>
                <a:latin typeface="Arial" pitchFamily="-109" charset="0"/>
                <a:ea typeface="+mn-ea"/>
                <a:cs typeface="+mn-cs"/>
              </a:rPr>
              <a:t>database and only store encrypted data in the cloud, with the CSP having no access</a:t>
            </a:r>
          </a:p>
          <a:p>
            <a:r>
              <a:rPr lang="en-US" sz="1200" kern="1200" dirty="0">
                <a:solidFill>
                  <a:schemeClr val="tx1"/>
                </a:solidFill>
                <a:effectLst/>
                <a:latin typeface="Arial" pitchFamily="-109" charset="0"/>
                <a:ea typeface="+mn-ea"/>
                <a:cs typeface="+mn-cs"/>
              </a:rPr>
              <a:t>to the encryption key. So long as the key remains secure, the CSP has no ability to</a:t>
            </a:r>
          </a:p>
          <a:p>
            <a:r>
              <a:rPr lang="en-US" sz="1200" kern="1200" dirty="0">
                <a:solidFill>
                  <a:schemeClr val="tx1"/>
                </a:solidFill>
                <a:effectLst/>
                <a:latin typeface="Arial" pitchFamily="-109" charset="0"/>
                <a:ea typeface="+mn-ea"/>
                <a:cs typeface="+mn-cs"/>
              </a:rPr>
              <a:t>decipher the data, although corruption and other denial-of-service attacks remain</a:t>
            </a:r>
          </a:p>
          <a:p>
            <a:r>
              <a:rPr lang="en-US" sz="1200" kern="1200" dirty="0">
                <a:solidFill>
                  <a:schemeClr val="tx1"/>
                </a:solidFill>
                <a:effectLst/>
                <a:latin typeface="Arial" pitchFamily="-109" charset="0"/>
                <a:ea typeface="+mn-ea"/>
                <a:cs typeface="+mn-cs"/>
              </a:rPr>
              <a:t>a risk. The model depicted in Figure 5.9 works equally well when the data is stored</a:t>
            </a:r>
          </a:p>
          <a:p>
            <a:r>
              <a:rPr lang="en-US" sz="1200" kern="1200" dirty="0">
                <a:solidFill>
                  <a:schemeClr val="tx1"/>
                </a:solidFill>
                <a:effectLst/>
                <a:latin typeface="Arial" pitchFamily="-109" charset="0"/>
                <a:ea typeface="+mn-ea"/>
                <a:cs typeface="+mn-cs"/>
              </a:rPr>
              <a:t>in a cloud.</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27</a:t>
            </a:fld>
            <a:endParaRPr lang="en-AU"/>
          </a:p>
        </p:txBody>
      </p:sp>
    </p:spTree>
    <p:extLst>
      <p:ext uri="{BB962C8B-B14F-4D97-AF65-F5344CB8AC3E}">
        <p14:creationId xmlns:p14="http://schemas.microsoft.com/office/powerpoint/2010/main" val="7899034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Database environments used in cloud computing can vary significantly. Some</a:t>
            </a:r>
          </a:p>
          <a:p>
            <a:r>
              <a:rPr lang="en-US" sz="1200" kern="1200" dirty="0">
                <a:solidFill>
                  <a:schemeClr val="tx1"/>
                </a:solidFill>
                <a:effectLst/>
                <a:latin typeface="Arial" pitchFamily="-109" charset="0"/>
                <a:ea typeface="+mn-ea"/>
                <a:cs typeface="+mn-cs"/>
              </a:rPr>
              <a:t>providers support a </a:t>
            </a:r>
            <a:r>
              <a:rPr lang="en-US" sz="1200" b="1" kern="1200" dirty="0">
                <a:solidFill>
                  <a:schemeClr val="tx1"/>
                </a:solidFill>
                <a:effectLst/>
                <a:latin typeface="Arial" pitchFamily="-109" charset="0"/>
                <a:ea typeface="+mn-ea"/>
                <a:cs typeface="+mn-cs"/>
              </a:rPr>
              <a:t>multi-instance model </a:t>
            </a:r>
            <a:r>
              <a:rPr lang="en-US" sz="1200" kern="1200" dirty="0">
                <a:solidFill>
                  <a:schemeClr val="tx1"/>
                </a:solidFill>
                <a:effectLst/>
                <a:latin typeface="Arial" pitchFamily="-109" charset="0"/>
                <a:ea typeface="+mn-ea"/>
                <a:cs typeface="+mn-cs"/>
              </a:rPr>
              <a:t>, which provide a unique DBMS running on</a:t>
            </a:r>
          </a:p>
          <a:p>
            <a:r>
              <a:rPr lang="en-US" sz="1200" kern="1200" dirty="0">
                <a:solidFill>
                  <a:schemeClr val="tx1"/>
                </a:solidFill>
                <a:effectLst/>
                <a:latin typeface="Arial" pitchFamily="-109" charset="0"/>
                <a:ea typeface="+mn-ea"/>
                <a:cs typeface="+mn-cs"/>
              </a:rPr>
              <a:t>a VM instance for each cloud subscriber. This gives the subscriber complete control</a:t>
            </a:r>
          </a:p>
          <a:p>
            <a:r>
              <a:rPr lang="en-US" sz="1200" kern="1200" dirty="0">
                <a:solidFill>
                  <a:schemeClr val="tx1"/>
                </a:solidFill>
                <a:effectLst/>
                <a:latin typeface="Arial" pitchFamily="-109" charset="0"/>
                <a:ea typeface="+mn-ea"/>
                <a:cs typeface="+mn-cs"/>
              </a:rPr>
              <a:t>over role definition, user authorization, and other administrative tasks related to</a:t>
            </a:r>
          </a:p>
          <a:p>
            <a:r>
              <a:rPr lang="en-US" sz="1200" kern="1200" dirty="0">
                <a:solidFill>
                  <a:schemeClr val="tx1"/>
                </a:solidFill>
                <a:effectLst/>
                <a:latin typeface="Arial" pitchFamily="-109" charset="0"/>
                <a:ea typeface="+mn-ea"/>
                <a:cs typeface="+mn-cs"/>
              </a:rPr>
              <a:t> security. Other providers support a </a:t>
            </a:r>
            <a:r>
              <a:rPr lang="en-US" sz="1200" b="1" kern="1200" dirty="0">
                <a:solidFill>
                  <a:schemeClr val="tx1"/>
                </a:solidFill>
                <a:effectLst/>
                <a:latin typeface="Arial" pitchFamily="-109" charset="0"/>
                <a:ea typeface="+mn-ea"/>
                <a:cs typeface="+mn-cs"/>
              </a:rPr>
              <a:t>multi-tenant model</a:t>
            </a:r>
            <a:r>
              <a:rPr lang="en-US" sz="1200" kern="1200" dirty="0">
                <a:solidFill>
                  <a:schemeClr val="tx1"/>
                </a:solidFill>
                <a:effectLst/>
                <a:latin typeface="Arial" pitchFamily="-109" charset="0"/>
                <a:ea typeface="+mn-ea"/>
                <a:cs typeface="+mn-cs"/>
              </a:rPr>
              <a:t>, which provides a predefined</a:t>
            </a:r>
          </a:p>
          <a:p>
            <a:r>
              <a:rPr lang="en-US" sz="1200" kern="1200" dirty="0">
                <a:solidFill>
                  <a:schemeClr val="tx1"/>
                </a:solidFill>
                <a:effectLst/>
                <a:latin typeface="Arial" pitchFamily="-109" charset="0"/>
                <a:ea typeface="+mn-ea"/>
                <a:cs typeface="+mn-cs"/>
              </a:rPr>
              <a:t>environment for the cloud subscriber that is shared with other tenants, typically</a:t>
            </a:r>
          </a:p>
          <a:p>
            <a:r>
              <a:rPr lang="en-US" sz="1200" kern="1200" dirty="0">
                <a:solidFill>
                  <a:schemeClr val="tx1"/>
                </a:solidFill>
                <a:effectLst/>
                <a:latin typeface="Arial" pitchFamily="-109" charset="0"/>
                <a:ea typeface="+mn-ea"/>
                <a:cs typeface="+mn-cs"/>
              </a:rPr>
              <a:t>through tagging data with a subscriber identifier. Tagging gives the appearance of</a:t>
            </a:r>
          </a:p>
          <a:p>
            <a:r>
              <a:rPr lang="en-US" sz="1200" kern="1200" dirty="0">
                <a:solidFill>
                  <a:schemeClr val="tx1"/>
                </a:solidFill>
                <a:effectLst/>
                <a:latin typeface="Arial" pitchFamily="-109" charset="0"/>
                <a:ea typeface="+mn-ea"/>
                <a:cs typeface="+mn-cs"/>
              </a:rPr>
              <a:t>exclusive use of the instance, but relies on the cloud provider to establish and maintain</a:t>
            </a:r>
          </a:p>
          <a:p>
            <a:r>
              <a:rPr lang="en-US" sz="1200" kern="1200" dirty="0">
                <a:solidFill>
                  <a:schemeClr val="tx1"/>
                </a:solidFill>
                <a:effectLst/>
                <a:latin typeface="Arial" pitchFamily="-109" charset="0"/>
                <a:ea typeface="+mn-ea"/>
                <a:cs typeface="+mn-cs"/>
              </a:rPr>
              <a:t>a sound secure database environment.</a:t>
            </a:r>
          </a:p>
        </p:txBody>
      </p:sp>
      <p:sp>
        <p:nvSpPr>
          <p:cNvPr id="4" name="Slide Number Placeholder 3"/>
          <p:cNvSpPr>
            <a:spLocks noGrp="1"/>
          </p:cNvSpPr>
          <p:nvPr>
            <p:ph type="sldNum" sz="quarter" idx="10"/>
          </p:nvPr>
        </p:nvSpPr>
        <p:spPr/>
        <p:txBody>
          <a:bodyPr/>
          <a:lstStyle/>
          <a:p>
            <a:fld id="{B8656240-BF3D-F441-92C4-A9FA2AA5FE77}" type="slidenum">
              <a:rPr lang="en-AU" smtClean="0"/>
              <a:pPr/>
              <a:t>28</a:t>
            </a:fld>
            <a:endParaRPr lang="en-AU"/>
          </a:p>
        </p:txBody>
      </p:sp>
    </p:spTree>
    <p:extLst>
      <p:ext uri="{BB962C8B-B14F-4D97-AF65-F5344CB8AC3E}">
        <p14:creationId xmlns:p14="http://schemas.microsoft.com/office/powerpoint/2010/main" val="20606678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Beyond the protection and isolation of data, the cloud service provider (CSP)</a:t>
            </a:r>
          </a:p>
          <a:p>
            <a:r>
              <a:rPr lang="en-US" sz="1200" kern="1200" dirty="0">
                <a:solidFill>
                  <a:schemeClr val="tx1"/>
                </a:solidFill>
                <a:effectLst/>
                <a:latin typeface="Arial" pitchFamily="-109" charset="0"/>
                <a:ea typeface="+mn-ea"/>
                <a:cs typeface="+mn-cs"/>
              </a:rPr>
              <a:t>needs to address the broader security considerations for the protection of its assets.</a:t>
            </a:r>
          </a:p>
          <a:p>
            <a:r>
              <a:rPr lang="en-US" sz="1200" kern="1200" dirty="0">
                <a:solidFill>
                  <a:schemeClr val="tx1"/>
                </a:solidFill>
                <a:effectLst/>
                <a:latin typeface="Arial" pitchFamily="-109" charset="0"/>
                <a:ea typeface="+mn-ea"/>
                <a:cs typeface="+mn-cs"/>
              </a:rPr>
              <a:t>Figure</a:t>
            </a:r>
          </a:p>
          <a:p>
            <a:r>
              <a:rPr lang="en-US" sz="1200" kern="1200" dirty="0">
                <a:solidFill>
                  <a:schemeClr val="tx1"/>
                </a:solidFill>
                <a:effectLst/>
                <a:latin typeface="Arial" pitchFamily="-109" charset="0"/>
                <a:ea typeface="+mn-ea"/>
                <a:cs typeface="+mn-cs"/>
              </a:rPr>
              <a:t>13.5a, adapted from [ENIS15], suggests a categorization of these assets for</a:t>
            </a:r>
          </a:p>
          <a:p>
            <a:r>
              <a:rPr lang="en-US" sz="1200" kern="1200" dirty="0">
                <a:solidFill>
                  <a:schemeClr val="tx1"/>
                </a:solidFill>
                <a:effectLst/>
                <a:latin typeface="Arial" pitchFamily="-109" charset="0"/>
                <a:ea typeface="+mn-ea"/>
                <a:cs typeface="+mn-cs"/>
              </a:rPr>
              <a:t>the three cloud service models. The bottom two layers shown in the figure include</a:t>
            </a:r>
          </a:p>
          <a:p>
            <a:r>
              <a:rPr lang="en-US" sz="1200" kern="1200" dirty="0">
                <a:solidFill>
                  <a:schemeClr val="tx1"/>
                </a:solidFill>
                <a:effectLst/>
                <a:latin typeface="Arial" pitchFamily="-109" charset="0"/>
                <a:ea typeface="+mn-ea"/>
                <a:cs typeface="+mn-cs"/>
              </a:rPr>
              <a:t>organization and facilities. Organization denotes the human resources and the policies</a:t>
            </a:r>
          </a:p>
          <a:p>
            <a:r>
              <a:rPr lang="en-US" sz="1200" kern="1200" dirty="0">
                <a:solidFill>
                  <a:schemeClr val="tx1"/>
                </a:solidFill>
                <a:effectLst/>
                <a:latin typeface="Arial" pitchFamily="-109" charset="0"/>
                <a:ea typeface="+mn-ea"/>
                <a:cs typeface="+mn-cs"/>
              </a:rPr>
              <a:t>and procedures for maintaining the facilities and supporting the delivery of the</a:t>
            </a:r>
          </a:p>
          <a:p>
            <a:r>
              <a:rPr lang="en-US" sz="1200" kern="1200" dirty="0">
                <a:solidFill>
                  <a:schemeClr val="tx1"/>
                </a:solidFill>
                <a:effectLst/>
                <a:latin typeface="Arial" pitchFamily="-109" charset="0"/>
                <a:ea typeface="+mn-ea"/>
                <a:cs typeface="+mn-cs"/>
              </a:rPr>
              <a:t>services. Facilities denote the physical structures and supplies such as networks, cooling,</a:t>
            </a:r>
          </a:p>
          <a:p>
            <a:r>
              <a:rPr lang="en-US" sz="1200" kern="1200" dirty="0">
                <a:solidFill>
                  <a:schemeClr val="tx1"/>
                </a:solidFill>
                <a:effectLst/>
                <a:latin typeface="Arial" pitchFamily="-109" charset="0"/>
                <a:ea typeface="+mn-ea"/>
                <a:cs typeface="+mn-cs"/>
              </a:rPr>
              <a:t>and power supply. Above these levels are the assets specific to the provision of</a:t>
            </a:r>
          </a:p>
          <a:p>
            <a:r>
              <a:rPr lang="en-US" sz="1200" kern="1200" dirty="0">
                <a:solidFill>
                  <a:schemeClr val="tx1"/>
                </a:solidFill>
                <a:effectLst/>
                <a:latin typeface="Arial" pitchFamily="-109" charset="0"/>
                <a:ea typeface="+mn-ea"/>
                <a:cs typeface="+mn-cs"/>
              </a:rPr>
              <a:t>services. For IaaS, the CSP maintains a hypervisor and/or OS on each of its servers, as</a:t>
            </a:r>
          </a:p>
          <a:p>
            <a:r>
              <a:rPr lang="en-US" sz="1200" kern="1200" dirty="0">
                <a:solidFill>
                  <a:schemeClr val="tx1"/>
                </a:solidFill>
                <a:effectLst/>
                <a:latin typeface="Arial" pitchFamily="-109" charset="0"/>
                <a:ea typeface="+mn-ea"/>
                <a:cs typeface="+mn-cs"/>
              </a:rPr>
              <a:t>well as the networking software for interconnection of CSP servers and connection</a:t>
            </a:r>
          </a:p>
          <a:p>
            <a:r>
              <a:rPr lang="en-US" sz="1200" kern="1200" dirty="0">
                <a:solidFill>
                  <a:schemeClr val="tx1"/>
                </a:solidFill>
                <a:effectLst/>
                <a:latin typeface="Arial" pitchFamily="-109" charset="0"/>
                <a:ea typeface="+mn-ea"/>
                <a:cs typeface="+mn-cs"/>
              </a:rPr>
              <a:t>to cloud service consumers (CSCs). Added to these assets for PaaS are the libraries,</a:t>
            </a:r>
          </a:p>
          <a:p>
            <a:r>
              <a:rPr lang="en-US" sz="1200" kern="1200" dirty="0">
                <a:solidFill>
                  <a:schemeClr val="tx1"/>
                </a:solidFill>
                <a:effectLst/>
                <a:latin typeface="Arial" pitchFamily="-109" charset="0"/>
                <a:ea typeface="+mn-ea"/>
                <a:cs typeface="+mn-cs"/>
              </a:rPr>
              <a:t>middleware, and other software to support CSC applications. For SaaS, the CSP also</a:t>
            </a:r>
          </a:p>
          <a:p>
            <a:r>
              <a:rPr lang="en-US" sz="1200" kern="1200" dirty="0">
                <a:solidFill>
                  <a:schemeClr val="tx1"/>
                </a:solidFill>
                <a:effectLst/>
                <a:latin typeface="Arial" pitchFamily="-109" charset="0"/>
                <a:ea typeface="+mn-ea"/>
                <a:cs typeface="+mn-cs"/>
              </a:rPr>
              <a:t>has application software assets for CSC use.</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Figure 13.5b suggests key security tasks that are the responsibility of the CSP</a:t>
            </a:r>
          </a:p>
          <a:p>
            <a:r>
              <a:rPr lang="en-US" sz="1200" kern="1200" dirty="0">
                <a:solidFill>
                  <a:schemeClr val="tx1"/>
                </a:solidFill>
                <a:effectLst/>
                <a:latin typeface="Arial" pitchFamily="-109" charset="0"/>
                <a:ea typeface="+mn-ea"/>
                <a:cs typeface="+mn-cs"/>
              </a:rPr>
              <a:t>and of the CSC. The lowest level of the diagram has to do with organizational issues</a:t>
            </a:r>
          </a:p>
          <a:p>
            <a:r>
              <a:rPr lang="en-US" sz="1200" kern="1200" dirty="0">
                <a:solidFill>
                  <a:schemeClr val="tx1"/>
                </a:solidFill>
                <a:effectLst/>
                <a:latin typeface="Arial" pitchFamily="-109" charset="0"/>
                <a:ea typeface="+mn-ea"/>
                <a:cs typeface="+mn-cs"/>
              </a:rPr>
              <a:t>related to the management of its supplies and facilities. These issues will be dealt with</a:t>
            </a:r>
          </a:p>
          <a:p>
            <a:r>
              <a:rPr lang="en-US" sz="1200" kern="1200" dirty="0">
                <a:solidFill>
                  <a:schemeClr val="tx1"/>
                </a:solidFill>
                <a:effectLst/>
                <a:latin typeface="Arial" pitchFamily="-109" charset="0"/>
                <a:ea typeface="+mn-ea"/>
                <a:cs typeface="+mn-cs"/>
              </a:rPr>
              <a:t>in Chapters 14, 15, and 17. The next level of Figure 13.5b covers the physical security</a:t>
            </a:r>
          </a:p>
          <a:p>
            <a:r>
              <a:rPr lang="en-US" sz="1200" kern="1200" dirty="0">
                <a:solidFill>
                  <a:schemeClr val="tx1"/>
                </a:solidFill>
                <a:effectLst/>
                <a:latin typeface="Arial" pitchFamily="-109" charset="0"/>
                <a:ea typeface="+mn-ea"/>
                <a:cs typeface="+mn-cs"/>
              </a:rPr>
              <a:t>of the facility, a topic covered in Chapter 16. Above that, depending on the service</a:t>
            </a:r>
          </a:p>
          <a:p>
            <a:r>
              <a:rPr lang="en-US" sz="1200" kern="1200" dirty="0">
                <a:solidFill>
                  <a:schemeClr val="tx1"/>
                </a:solidFill>
                <a:effectLst/>
                <a:latin typeface="Arial" pitchFamily="-109" charset="0"/>
                <a:ea typeface="+mn-ea"/>
                <a:cs typeface="+mn-cs"/>
              </a:rPr>
              <a:t>model, the CSP is responsible for the security of a range of software capabilities;</a:t>
            </a:r>
          </a:p>
          <a:p>
            <a:r>
              <a:rPr lang="en-US" sz="1200" kern="1200" dirty="0">
                <a:solidFill>
                  <a:schemeClr val="tx1"/>
                </a:solidFill>
                <a:effectLst/>
                <a:latin typeface="Arial" pitchFamily="-109" charset="0"/>
                <a:ea typeface="+mn-ea"/>
                <a:cs typeface="+mn-cs"/>
              </a:rPr>
              <a:t>security measures in the area were addressed in Chapters 11 and 12.</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29</a:t>
            </a:fld>
            <a:endParaRPr lang="en-AU"/>
          </a:p>
        </p:txBody>
      </p:sp>
    </p:spTree>
    <p:extLst>
      <p:ext uri="{BB962C8B-B14F-4D97-AF65-F5344CB8AC3E}">
        <p14:creationId xmlns:p14="http://schemas.microsoft.com/office/powerpoint/2010/main" val="595516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NIST defines cloud computing, in NIST SP-800-145 (The NIST Definition of Cloud</a:t>
            </a:r>
          </a:p>
          <a:p>
            <a:r>
              <a:rPr lang="en-US" sz="1200" kern="1200" dirty="0">
                <a:solidFill>
                  <a:schemeClr val="tx1"/>
                </a:solidFill>
                <a:effectLst/>
                <a:latin typeface="+mn-lt"/>
                <a:ea typeface="+mn-ea"/>
                <a:cs typeface="+mn-cs"/>
              </a:rPr>
              <a:t>Computing ) as follows: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Cloud computing: A model for enabling ubiquitous, convenient, on-demand network</a:t>
            </a:r>
          </a:p>
          <a:p>
            <a:r>
              <a:rPr lang="en-US" sz="1200" kern="1200" dirty="0">
                <a:solidFill>
                  <a:schemeClr val="tx1"/>
                </a:solidFill>
                <a:effectLst/>
                <a:latin typeface="+mn-lt"/>
                <a:ea typeface="+mn-ea"/>
                <a:cs typeface="+mn-cs"/>
              </a:rPr>
              <a:t>access to a shared pool of configurable computing resources (e.g., networks,</a:t>
            </a:r>
          </a:p>
          <a:p>
            <a:r>
              <a:rPr lang="en-US" sz="1200" kern="1200" dirty="0">
                <a:solidFill>
                  <a:schemeClr val="tx1"/>
                </a:solidFill>
                <a:effectLst/>
                <a:latin typeface="+mn-lt"/>
                <a:ea typeface="+mn-ea"/>
                <a:cs typeface="+mn-cs"/>
              </a:rPr>
              <a:t>servers, storage, applications, and services) that can be rapidly provisioned and</a:t>
            </a:r>
          </a:p>
          <a:p>
            <a:r>
              <a:rPr lang="en-US" sz="1200" kern="1200" dirty="0">
                <a:solidFill>
                  <a:schemeClr val="tx1"/>
                </a:solidFill>
                <a:effectLst/>
                <a:latin typeface="+mn-lt"/>
                <a:ea typeface="+mn-ea"/>
                <a:cs typeface="+mn-cs"/>
              </a:rPr>
              <a:t>released with minimal management effort or service provider interaction. This</a:t>
            </a:r>
          </a:p>
          <a:p>
            <a:r>
              <a:rPr lang="en-US" sz="1200" kern="1200" dirty="0">
                <a:solidFill>
                  <a:schemeClr val="tx1"/>
                </a:solidFill>
                <a:effectLst/>
                <a:latin typeface="+mn-lt"/>
                <a:ea typeface="+mn-ea"/>
                <a:cs typeface="+mn-cs"/>
              </a:rPr>
              <a:t>cloud model promotes availability and is composed of five essential characteristics,</a:t>
            </a:r>
          </a:p>
          <a:p>
            <a:r>
              <a:rPr lang="en-US" sz="1200" kern="1200" dirty="0">
                <a:solidFill>
                  <a:schemeClr val="tx1"/>
                </a:solidFill>
                <a:effectLst/>
                <a:latin typeface="+mn-lt"/>
                <a:ea typeface="+mn-ea"/>
                <a:cs typeface="+mn-cs"/>
              </a:rPr>
              <a:t>three service models, and four deployment models.</a:t>
            </a:r>
          </a:p>
          <a:p>
            <a:endParaRPr lang="en-US" sz="1200" b="0" i="0"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3</a:t>
            </a:fld>
            <a:endParaRPr lang="en-US" dirty="0"/>
          </a:p>
        </p:txBody>
      </p:sp>
    </p:spTree>
    <p:extLst>
      <p:ext uri="{BB962C8B-B14F-4D97-AF65-F5344CB8AC3E}">
        <p14:creationId xmlns:p14="http://schemas.microsoft.com/office/powerpoint/2010/main" val="13488962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The term </a:t>
            </a:r>
            <a:r>
              <a:rPr lang="en-US" sz="1200" b="1" kern="1200" dirty="0">
                <a:solidFill>
                  <a:schemeClr val="tx1"/>
                </a:solidFill>
                <a:effectLst/>
                <a:latin typeface="Arial" pitchFamily="-109" charset="0"/>
                <a:ea typeface="+mn-ea"/>
                <a:cs typeface="+mn-cs"/>
              </a:rPr>
              <a:t>security as a service</a:t>
            </a:r>
            <a:r>
              <a:rPr lang="en-US" sz="1200" kern="1200" dirty="0">
                <a:solidFill>
                  <a:schemeClr val="tx1"/>
                </a:solidFill>
                <a:effectLst/>
                <a:latin typeface="Arial" pitchFamily="-109" charset="0"/>
                <a:ea typeface="+mn-ea"/>
                <a:cs typeface="+mn-cs"/>
              </a:rPr>
              <a:t> has generally meant a package of security services</a:t>
            </a:r>
          </a:p>
          <a:p>
            <a:r>
              <a:rPr lang="en-US" sz="1200" kern="1200" dirty="0">
                <a:solidFill>
                  <a:schemeClr val="tx1"/>
                </a:solidFill>
                <a:effectLst/>
                <a:latin typeface="Arial" pitchFamily="-109" charset="0"/>
                <a:ea typeface="+mn-ea"/>
                <a:cs typeface="+mn-cs"/>
              </a:rPr>
              <a:t>offered by a service provider that offloads much of the security responsibility from</a:t>
            </a:r>
          </a:p>
          <a:p>
            <a:r>
              <a:rPr lang="en-US" sz="1200" kern="1200" dirty="0">
                <a:solidFill>
                  <a:schemeClr val="tx1"/>
                </a:solidFill>
                <a:effectLst/>
                <a:latin typeface="Arial" pitchFamily="-109" charset="0"/>
                <a:ea typeface="+mn-ea"/>
                <a:cs typeface="+mn-cs"/>
              </a:rPr>
              <a:t>an enterprise to the security service provider. Among the services typically provided</a:t>
            </a:r>
          </a:p>
          <a:p>
            <a:r>
              <a:rPr lang="en-US" sz="1200" kern="1200" dirty="0">
                <a:solidFill>
                  <a:schemeClr val="tx1"/>
                </a:solidFill>
                <a:effectLst/>
                <a:latin typeface="Arial" pitchFamily="-109" charset="0"/>
                <a:ea typeface="+mn-ea"/>
                <a:cs typeface="+mn-cs"/>
              </a:rPr>
              <a:t>are authentication, anti-virus, antimalware/spyware, intrusion detection, and security</a:t>
            </a:r>
          </a:p>
          <a:p>
            <a:r>
              <a:rPr lang="en-US" sz="1200" kern="1200" dirty="0">
                <a:solidFill>
                  <a:schemeClr val="tx1"/>
                </a:solidFill>
                <a:effectLst/>
                <a:latin typeface="Arial" pitchFamily="-109" charset="0"/>
                <a:ea typeface="+mn-ea"/>
                <a:cs typeface="+mn-cs"/>
              </a:rPr>
              <a:t>event management. In the context of cloud computing, cloud security as a service,</a:t>
            </a:r>
          </a:p>
          <a:p>
            <a:r>
              <a:rPr lang="en-US" sz="1200" kern="1200" dirty="0">
                <a:solidFill>
                  <a:schemeClr val="tx1"/>
                </a:solidFill>
                <a:effectLst/>
                <a:latin typeface="Arial" pitchFamily="-109" charset="0"/>
                <a:ea typeface="+mn-ea"/>
                <a:cs typeface="+mn-cs"/>
              </a:rPr>
              <a:t>designated </a:t>
            </a:r>
            <a:r>
              <a:rPr lang="en-US" sz="1200" kern="1200" dirty="0" err="1">
                <a:solidFill>
                  <a:schemeClr val="tx1"/>
                </a:solidFill>
                <a:effectLst/>
                <a:latin typeface="Arial" pitchFamily="-109" charset="0"/>
                <a:ea typeface="+mn-ea"/>
                <a:cs typeface="+mn-cs"/>
              </a:rPr>
              <a:t>SecaaS</a:t>
            </a:r>
            <a:r>
              <a:rPr lang="en-US" sz="1200" kern="1200" dirty="0">
                <a:solidFill>
                  <a:schemeClr val="tx1"/>
                </a:solidFill>
                <a:effectLst/>
                <a:latin typeface="Arial" pitchFamily="-109" charset="0"/>
                <a:ea typeface="+mn-ea"/>
                <a:cs typeface="+mn-cs"/>
              </a:rPr>
              <a:t>, is a segment of the SaaS offering of a CSP.</a:t>
            </a:r>
          </a:p>
          <a:p>
            <a:endParaRPr lang="en-US" dirty="0"/>
          </a:p>
          <a:p>
            <a:r>
              <a:rPr lang="en-US" sz="1200" kern="1200" dirty="0">
                <a:solidFill>
                  <a:schemeClr val="tx1"/>
                </a:solidFill>
                <a:effectLst/>
                <a:latin typeface="Arial" pitchFamily="-109" charset="0"/>
                <a:ea typeface="+mn-ea"/>
                <a:cs typeface="+mn-cs"/>
              </a:rPr>
              <a:t> The CSA defines </a:t>
            </a:r>
            <a:r>
              <a:rPr lang="en-US" sz="1200" kern="1200" dirty="0" err="1">
                <a:solidFill>
                  <a:schemeClr val="tx1"/>
                </a:solidFill>
                <a:effectLst/>
                <a:latin typeface="Arial" pitchFamily="-109" charset="0"/>
                <a:ea typeface="+mn-ea"/>
                <a:cs typeface="+mn-cs"/>
              </a:rPr>
              <a:t>SecaaS</a:t>
            </a:r>
            <a:r>
              <a:rPr lang="en-US" sz="1200" kern="1200" dirty="0">
                <a:solidFill>
                  <a:schemeClr val="tx1"/>
                </a:solidFill>
                <a:effectLst/>
                <a:latin typeface="Arial" pitchFamily="-109" charset="0"/>
                <a:ea typeface="+mn-ea"/>
                <a:cs typeface="+mn-cs"/>
              </a:rPr>
              <a:t> as the provision of security applications and services</a:t>
            </a:r>
          </a:p>
          <a:p>
            <a:r>
              <a:rPr lang="en-US" sz="1200" kern="1200" dirty="0">
                <a:solidFill>
                  <a:schemeClr val="tx1"/>
                </a:solidFill>
                <a:effectLst/>
                <a:latin typeface="Arial" pitchFamily="-109" charset="0"/>
                <a:ea typeface="+mn-ea"/>
                <a:cs typeface="+mn-cs"/>
              </a:rPr>
              <a:t>via the cloud either to cloud-based infrastructure and software, or from the cloud to</a:t>
            </a:r>
          </a:p>
          <a:p>
            <a:r>
              <a:rPr lang="en-US" sz="1200" kern="1200" dirty="0">
                <a:solidFill>
                  <a:schemeClr val="tx1"/>
                </a:solidFill>
                <a:effectLst/>
                <a:latin typeface="Arial" pitchFamily="-109" charset="0"/>
                <a:ea typeface="+mn-ea"/>
                <a:cs typeface="+mn-cs"/>
              </a:rPr>
              <a:t>the customers’ </a:t>
            </a:r>
            <a:r>
              <a:rPr lang="en-US" sz="1200" kern="1200" dirty="0" err="1">
                <a:solidFill>
                  <a:schemeClr val="tx1"/>
                </a:solidFill>
                <a:effectLst/>
                <a:latin typeface="Arial" pitchFamily="-109" charset="0"/>
                <a:ea typeface="+mn-ea"/>
                <a:cs typeface="+mn-cs"/>
              </a:rPr>
              <a:t>on-premise</a:t>
            </a:r>
            <a:r>
              <a:rPr lang="en-US" sz="1200" kern="1200" dirty="0">
                <a:solidFill>
                  <a:schemeClr val="tx1"/>
                </a:solidFill>
                <a:effectLst/>
                <a:latin typeface="Arial" pitchFamily="-109" charset="0"/>
                <a:ea typeface="+mn-ea"/>
                <a:cs typeface="+mn-cs"/>
              </a:rPr>
              <a:t> systems [CSA11]. The CSA has identified the following</a:t>
            </a:r>
          </a:p>
          <a:p>
            <a:r>
              <a:rPr lang="en-US" sz="1200" kern="1200" dirty="0" err="1">
                <a:solidFill>
                  <a:schemeClr val="tx1"/>
                </a:solidFill>
                <a:effectLst/>
                <a:latin typeface="Arial" pitchFamily="-109" charset="0"/>
                <a:ea typeface="+mn-ea"/>
                <a:cs typeface="+mn-cs"/>
              </a:rPr>
              <a:t>SecaaS</a:t>
            </a:r>
            <a:r>
              <a:rPr lang="en-US" sz="1200" kern="1200" dirty="0">
                <a:solidFill>
                  <a:schemeClr val="tx1"/>
                </a:solidFill>
                <a:effectLst/>
                <a:latin typeface="Arial" pitchFamily="-109" charset="0"/>
                <a:ea typeface="+mn-ea"/>
                <a:cs typeface="+mn-cs"/>
              </a:rPr>
              <a:t> categories of service:</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Identity and access management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Data loss prevention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Web security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E-mail security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Security assessments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Intrusion management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Security information and event management</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Encryption</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Business continuity and disaster recovery</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Network security</a:t>
            </a:r>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30</a:t>
            </a:fld>
            <a:endParaRPr lang="en-AU"/>
          </a:p>
        </p:txBody>
      </p:sp>
    </p:spTree>
    <p:extLst>
      <p:ext uri="{BB962C8B-B14F-4D97-AF65-F5344CB8AC3E}">
        <p14:creationId xmlns:p14="http://schemas.microsoft.com/office/powerpoint/2010/main" val="9877038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09" charset="0"/>
                <a:ea typeface="+mn-ea"/>
                <a:cs typeface="+mn-cs"/>
              </a:rPr>
              <a:t> In this section, we examine these categories with a focus on security of the</a:t>
            </a:r>
          </a:p>
          <a:p>
            <a:r>
              <a:rPr lang="en-US" sz="1200" kern="1200" dirty="0">
                <a:solidFill>
                  <a:schemeClr val="tx1"/>
                </a:solidFill>
                <a:effectLst/>
                <a:latin typeface="Arial" pitchFamily="-109" charset="0"/>
                <a:ea typeface="+mn-ea"/>
                <a:cs typeface="+mn-cs"/>
              </a:rPr>
              <a:t>cloud-based infrastructure and services (see Figure 13.6).</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Identity and access management </a:t>
            </a:r>
            <a:r>
              <a:rPr lang="en-US" sz="1200" kern="1200" dirty="0">
                <a:solidFill>
                  <a:schemeClr val="tx1"/>
                </a:solidFill>
                <a:effectLst/>
                <a:latin typeface="Arial" pitchFamily="-109" charset="0"/>
                <a:ea typeface="+mn-ea"/>
                <a:cs typeface="+mn-cs"/>
              </a:rPr>
              <a:t>(IAM) includes people, processes, and systems</a:t>
            </a:r>
          </a:p>
          <a:p>
            <a:r>
              <a:rPr lang="en-US" sz="1200" kern="1200" dirty="0">
                <a:solidFill>
                  <a:schemeClr val="tx1"/>
                </a:solidFill>
                <a:effectLst/>
                <a:latin typeface="Arial" pitchFamily="-109" charset="0"/>
                <a:ea typeface="+mn-ea"/>
                <a:cs typeface="+mn-cs"/>
              </a:rPr>
              <a:t>that are used to manage access to enterprise resources by assuring that the identity</a:t>
            </a:r>
          </a:p>
          <a:p>
            <a:r>
              <a:rPr lang="en-US" sz="1200" kern="1200" dirty="0">
                <a:solidFill>
                  <a:schemeClr val="tx1"/>
                </a:solidFill>
                <a:effectLst/>
                <a:latin typeface="Arial" pitchFamily="-109" charset="0"/>
                <a:ea typeface="+mn-ea"/>
                <a:cs typeface="+mn-cs"/>
              </a:rPr>
              <a:t>of an entity is verified, then granting the correct level of access based on this assured</a:t>
            </a:r>
          </a:p>
          <a:p>
            <a:r>
              <a:rPr lang="en-US" sz="1200" kern="1200" dirty="0">
                <a:solidFill>
                  <a:schemeClr val="tx1"/>
                </a:solidFill>
                <a:effectLst/>
                <a:latin typeface="Arial" pitchFamily="-109" charset="0"/>
                <a:ea typeface="+mn-ea"/>
                <a:cs typeface="+mn-cs"/>
              </a:rPr>
              <a:t>identity. One aspect of identity management is identity provisioning, which has to do</a:t>
            </a:r>
          </a:p>
          <a:p>
            <a:r>
              <a:rPr lang="en-US" sz="1200" kern="1200" dirty="0">
                <a:solidFill>
                  <a:schemeClr val="tx1"/>
                </a:solidFill>
                <a:effectLst/>
                <a:latin typeface="Arial" pitchFamily="-109" charset="0"/>
                <a:ea typeface="+mn-ea"/>
                <a:cs typeface="+mn-cs"/>
              </a:rPr>
              <a:t>with providing access to identified users and subsequently </a:t>
            </a:r>
            <a:r>
              <a:rPr lang="en-US" sz="1200" kern="1200" dirty="0" err="1">
                <a:solidFill>
                  <a:schemeClr val="tx1"/>
                </a:solidFill>
                <a:effectLst/>
                <a:latin typeface="Arial" pitchFamily="-109" charset="0"/>
                <a:ea typeface="+mn-ea"/>
                <a:cs typeface="+mn-cs"/>
              </a:rPr>
              <a:t>deprovisioning</a:t>
            </a:r>
            <a:r>
              <a:rPr lang="en-US" sz="1200" kern="1200" dirty="0">
                <a:solidFill>
                  <a:schemeClr val="tx1"/>
                </a:solidFill>
                <a:effectLst/>
                <a:latin typeface="Arial" pitchFamily="-109" charset="0"/>
                <a:ea typeface="+mn-ea"/>
                <a:cs typeface="+mn-cs"/>
              </a:rPr>
              <a:t>, or denying</a:t>
            </a:r>
          </a:p>
          <a:p>
            <a:r>
              <a:rPr lang="en-US" sz="1200" kern="1200" dirty="0">
                <a:solidFill>
                  <a:schemeClr val="tx1"/>
                </a:solidFill>
                <a:effectLst/>
                <a:latin typeface="Arial" pitchFamily="-109" charset="0"/>
                <a:ea typeface="+mn-ea"/>
                <a:cs typeface="+mn-cs"/>
              </a:rPr>
              <a:t> access, to users when the client enterprise designates such users as no longer having</a:t>
            </a:r>
          </a:p>
          <a:p>
            <a:r>
              <a:rPr lang="en-US" sz="1200" kern="1200" dirty="0">
                <a:solidFill>
                  <a:schemeClr val="tx1"/>
                </a:solidFill>
                <a:effectLst/>
                <a:latin typeface="Arial" pitchFamily="-109" charset="0"/>
                <a:ea typeface="+mn-ea"/>
                <a:cs typeface="+mn-cs"/>
              </a:rPr>
              <a:t>access to enterprise resources in the cloud. Among other requirements, the cloud</a:t>
            </a:r>
          </a:p>
          <a:p>
            <a:r>
              <a:rPr lang="en-US" sz="1200" kern="1200" dirty="0">
                <a:solidFill>
                  <a:schemeClr val="tx1"/>
                </a:solidFill>
                <a:effectLst/>
                <a:latin typeface="Arial" pitchFamily="-109" charset="0"/>
                <a:ea typeface="+mn-ea"/>
                <a:cs typeface="+mn-cs"/>
              </a:rPr>
              <a:t>service provider must be able to exchange identity attributes with the enterprise’s</a:t>
            </a:r>
          </a:p>
          <a:p>
            <a:r>
              <a:rPr lang="en-US" sz="1200" kern="1200" dirty="0">
                <a:solidFill>
                  <a:schemeClr val="tx1"/>
                </a:solidFill>
                <a:effectLst/>
                <a:latin typeface="Arial" pitchFamily="-109" charset="0"/>
                <a:ea typeface="+mn-ea"/>
                <a:cs typeface="+mn-cs"/>
              </a:rPr>
              <a:t>chosen identity provider.</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The access management portion of IAM involves authentication and access</a:t>
            </a:r>
          </a:p>
          <a:p>
            <a:r>
              <a:rPr lang="en-US" sz="1200" kern="1200" dirty="0">
                <a:solidFill>
                  <a:schemeClr val="tx1"/>
                </a:solidFill>
                <a:effectLst/>
                <a:latin typeface="Arial" pitchFamily="-109" charset="0"/>
                <a:ea typeface="+mn-ea"/>
                <a:cs typeface="+mn-cs"/>
              </a:rPr>
              <a:t>control services. For example, the CSP must be able to authenticate users in a trustworthy</a:t>
            </a:r>
          </a:p>
          <a:p>
            <a:r>
              <a:rPr lang="en-US" sz="1200" kern="1200" dirty="0">
                <a:solidFill>
                  <a:schemeClr val="tx1"/>
                </a:solidFill>
                <a:effectLst/>
                <a:latin typeface="Arial" pitchFamily="-109" charset="0"/>
                <a:ea typeface="+mn-ea"/>
                <a:cs typeface="+mn-cs"/>
              </a:rPr>
              <a:t>manner. The access control requirements in SPI environments include establishing</a:t>
            </a:r>
          </a:p>
          <a:p>
            <a:r>
              <a:rPr lang="en-US" sz="1200" kern="1200" dirty="0">
                <a:solidFill>
                  <a:schemeClr val="tx1"/>
                </a:solidFill>
                <a:effectLst/>
                <a:latin typeface="Arial" pitchFamily="-109" charset="0"/>
                <a:ea typeface="+mn-ea"/>
                <a:cs typeface="+mn-cs"/>
              </a:rPr>
              <a:t>trusted user profile and policy information, using it to control access within</a:t>
            </a:r>
          </a:p>
          <a:p>
            <a:r>
              <a:rPr lang="en-US" sz="1200" kern="1200" dirty="0">
                <a:solidFill>
                  <a:schemeClr val="tx1"/>
                </a:solidFill>
                <a:effectLst/>
                <a:latin typeface="Arial" pitchFamily="-109" charset="0"/>
                <a:ea typeface="+mn-ea"/>
                <a:cs typeface="+mn-cs"/>
              </a:rPr>
              <a:t>the cloud service, and doing this in an auditable way.</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Data loss prevention </a:t>
            </a:r>
            <a:r>
              <a:rPr lang="en-US" sz="1200" kern="1200" dirty="0">
                <a:solidFill>
                  <a:schemeClr val="tx1"/>
                </a:solidFill>
                <a:effectLst/>
                <a:latin typeface="Arial" pitchFamily="-109" charset="0"/>
                <a:ea typeface="+mn-ea"/>
                <a:cs typeface="+mn-cs"/>
              </a:rPr>
              <a:t>(DLP)  is the monitoring, protecting, and verifying the</a:t>
            </a:r>
          </a:p>
          <a:p>
            <a:r>
              <a:rPr lang="en-US" sz="1200" kern="1200" dirty="0">
                <a:solidFill>
                  <a:schemeClr val="tx1"/>
                </a:solidFill>
                <a:effectLst/>
                <a:latin typeface="Arial" pitchFamily="-109" charset="0"/>
                <a:ea typeface="+mn-ea"/>
                <a:cs typeface="+mn-cs"/>
              </a:rPr>
              <a:t>security of data at rest, in motion, and in use. Much of DLP can be implemented by</a:t>
            </a:r>
          </a:p>
          <a:p>
            <a:r>
              <a:rPr lang="en-US" sz="1200" kern="1200" dirty="0">
                <a:solidFill>
                  <a:schemeClr val="tx1"/>
                </a:solidFill>
                <a:effectLst/>
                <a:latin typeface="Arial" pitchFamily="-109" charset="0"/>
                <a:ea typeface="+mn-ea"/>
                <a:cs typeface="+mn-cs"/>
              </a:rPr>
              <a:t>the cloud client, such as discussed in previously in this section (Data Protection in the</a:t>
            </a:r>
          </a:p>
          <a:p>
            <a:r>
              <a:rPr lang="en-US" sz="1200" kern="1200" dirty="0">
                <a:solidFill>
                  <a:schemeClr val="tx1"/>
                </a:solidFill>
                <a:effectLst/>
                <a:latin typeface="Arial" pitchFamily="-109" charset="0"/>
                <a:ea typeface="+mn-ea"/>
                <a:cs typeface="+mn-cs"/>
              </a:rPr>
              <a:t>Cloud). The CSP can also provide DLP services, such as implementing rules about</a:t>
            </a:r>
          </a:p>
          <a:p>
            <a:r>
              <a:rPr lang="en-US" sz="1200" kern="1200" dirty="0">
                <a:solidFill>
                  <a:schemeClr val="tx1"/>
                </a:solidFill>
                <a:effectLst/>
                <a:latin typeface="Arial" pitchFamily="-109" charset="0"/>
                <a:ea typeface="+mn-ea"/>
                <a:cs typeface="+mn-cs"/>
              </a:rPr>
              <a:t>what functions can be performed on data in various contexts.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Web security</a:t>
            </a:r>
            <a:r>
              <a:rPr lang="en-US" sz="1200" kern="1200" dirty="0">
                <a:solidFill>
                  <a:schemeClr val="tx1"/>
                </a:solidFill>
                <a:effectLst/>
                <a:latin typeface="Arial" pitchFamily="-109" charset="0"/>
                <a:ea typeface="+mn-ea"/>
                <a:cs typeface="+mn-cs"/>
              </a:rPr>
              <a:t> is real-time protection offered either on premise through software/</a:t>
            </a:r>
          </a:p>
          <a:p>
            <a:r>
              <a:rPr lang="en-US" sz="1200" kern="1200" dirty="0">
                <a:solidFill>
                  <a:schemeClr val="tx1"/>
                </a:solidFill>
                <a:effectLst/>
                <a:latin typeface="Arial" pitchFamily="-109" charset="0"/>
                <a:ea typeface="+mn-ea"/>
                <a:cs typeface="+mn-cs"/>
              </a:rPr>
              <a:t>appliance installation or via the cloud by </a:t>
            </a:r>
            <a:r>
              <a:rPr lang="en-US" sz="1200" kern="1200" dirty="0" err="1">
                <a:solidFill>
                  <a:schemeClr val="tx1"/>
                </a:solidFill>
                <a:effectLst/>
                <a:latin typeface="Arial" pitchFamily="-109" charset="0"/>
                <a:ea typeface="+mn-ea"/>
                <a:cs typeface="+mn-cs"/>
              </a:rPr>
              <a:t>proxying</a:t>
            </a:r>
            <a:r>
              <a:rPr lang="en-US" sz="1200" kern="1200" dirty="0">
                <a:solidFill>
                  <a:schemeClr val="tx1"/>
                </a:solidFill>
                <a:effectLst/>
                <a:latin typeface="Arial" pitchFamily="-109" charset="0"/>
                <a:ea typeface="+mn-ea"/>
                <a:cs typeface="+mn-cs"/>
              </a:rPr>
              <a:t> or redirecting Web traffic to</a:t>
            </a:r>
          </a:p>
          <a:p>
            <a:r>
              <a:rPr lang="en-US" sz="1200" kern="1200" dirty="0">
                <a:solidFill>
                  <a:schemeClr val="tx1"/>
                </a:solidFill>
                <a:effectLst/>
                <a:latin typeface="Arial" pitchFamily="-109" charset="0"/>
                <a:ea typeface="+mn-ea"/>
                <a:cs typeface="+mn-cs"/>
              </a:rPr>
              <a:t>the CSP. This provides an added layer of protection on top of things like antiviruses</a:t>
            </a:r>
          </a:p>
          <a:p>
            <a:r>
              <a:rPr lang="en-US" sz="1200" kern="1200" dirty="0">
                <a:solidFill>
                  <a:schemeClr val="tx1"/>
                </a:solidFill>
                <a:effectLst/>
                <a:latin typeface="Arial" pitchFamily="-109" charset="0"/>
                <a:ea typeface="+mn-ea"/>
                <a:cs typeface="+mn-cs"/>
              </a:rPr>
              <a:t>to prevent malware from entering the enterprise via activities such as Web browsing.</a:t>
            </a:r>
          </a:p>
          <a:p>
            <a:r>
              <a:rPr lang="en-US" sz="1200" kern="1200" dirty="0">
                <a:solidFill>
                  <a:schemeClr val="tx1"/>
                </a:solidFill>
                <a:effectLst/>
                <a:latin typeface="Arial" pitchFamily="-109" charset="0"/>
                <a:ea typeface="+mn-ea"/>
                <a:cs typeface="+mn-cs"/>
              </a:rPr>
              <a:t>In addition to protecting against malware, a cloud-based Web security service</a:t>
            </a:r>
          </a:p>
          <a:p>
            <a:r>
              <a:rPr lang="en-US" sz="1200" kern="1200" dirty="0">
                <a:solidFill>
                  <a:schemeClr val="tx1"/>
                </a:solidFill>
                <a:effectLst/>
                <a:latin typeface="Arial" pitchFamily="-109" charset="0"/>
                <a:ea typeface="+mn-ea"/>
                <a:cs typeface="+mn-cs"/>
              </a:rPr>
              <a:t>might include usage policy enforcement, data backup, traffic control, and Web access</a:t>
            </a:r>
          </a:p>
          <a:p>
            <a:r>
              <a:rPr lang="en-US" sz="1200" kern="1200" dirty="0">
                <a:solidFill>
                  <a:schemeClr val="tx1"/>
                </a:solidFill>
                <a:effectLst/>
                <a:latin typeface="Arial" pitchFamily="-109" charset="0"/>
                <a:ea typeface="+mn-ea"/>
                <a:cs typeface="+mn-cs"/>
              </a:rPr>
              <a:t>control.</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A CSP may provide a Web-based e-mail service, for which security measures</a:t>
            </a:r>
          </a:p>
          <a:p>
            <a:r>
              <a:rPr lang="en-US" sz="1200" kern="1200" dirty="0">
                <a:solidFill>
                  <a:schemeClr val="tx1"/>
                </a:solidFill>
                <a:effectLst/>
                <a:latin typeface="Arial" pitchFamily="-109" charset="0"/>
                <a:ea typeface="+mn-ea"/>
                <a:cs typeface="+mn-cs"/>
              </a:rPr>
              <a:t>are needed. </a:t>
            </a:r>
            <a:r>
              <a:rPr lang="en-US" sz="1200" b="1" kern="1200" dirty="0">
                <a:solidFill>
                  <a:schemeClr val="tx1"/>
                </a:solidFill>
                <a:effectLst/>
                <a:latin typeface="Arial" pitchFamily="-109" charset="0"/>
                <a:ea typeface="+mn-ea"/>
                <a:cs typeface="+mn-cs"/>
              </a:rPr>
              <a:t>E-mail security </a:t>
            </a:r>
            <a:r>
              <a:rPr lang="en-US" sz="1200" kern="1200" dirty="0">
                <a:solidFill>
                  <a:schemeClr val="tx1"/>
                </a:solidFill>
                <a:effectLst/>
                <a:latin typeface="Arial" pitchFamily="-109" charset="0"/>
                <a:ea typeface="+mn-ea"/>
                <a:cs typeface="+mn-cs"/>
              </a:rPr>
              <a:t>provides control over inbound and outbound e-mail, protecting</a:t>
            </a:r>
          </a:p>
          <a:p>
            <a:r>
              <a:rPr lang="en-US" sz="1200" kern="1200" dirty="0">
                <a:solidFill>
                  <a:schemeClr val="tx1"/>
                </a:solidFill>
                <a:effectLst/>
                <a:latin typeface="Arial" pitchFamily="-109" charset="0"/>
                <a:ea typeface="+mn-ea"/>
                <a:cs typeface="+mn-cs"/>
              </a:rPr>
              <a:t>the organization from phishing, malicious attachments, enforcing corporate</a:t>
            </a:r>
          </a:p>
          <a:p>
            <a:r>
              <a:rPr lang="en-US" sz="1200" kern="1200" dirty="0">
                <a:solidFill>
                  <a:schemeClr val="tx1"/>
                </a:solidFill>
                <a:effectLst/>
                <a:latin typeface="Arial" pitchFamily="-109" charset="0"/>
                <a:ea typeface="+mn-ea"/>
                <a:cs typeface="+mn-cs"/>
              </a:rPr>
              <a:t>polices such as acceptable use and spam prevention. The CSP may also incorporate</a:t>
            </a:r>
          </a:p>
          <a:p>
            <a:r>
              <a:rPr lang="en-US" sz="1200" kern="1200" dirty="0">
                <a:solidFill>
                  <a:schemeClr val="tx1"/>
                </a:solidFill>
                <a:effectLst/>
                <a:latin typeface="Arial" pitchFamily="-109" charset="0"/>
                <a:ea typeface="+mn-ea"/>
                <a:cs typeface="+mn-cs"/>
              </a:rPr>
              <a:t>digital signatures on all e-mail clients and provide optional e-mail encryption.</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Security assessments</a:t>
            </a:r>
            <a:r>
              <a:rPr lang="en-US" sz="1200" b="0" kern="1200" baseline="0" dirty="0">
                <a:solidFill>
                  <a:schemeClr val="tx1"/>
                </a:solidFill>
                <a:effectLst/>
                <a:latin typeface="Arial" pitchFamily="-109" charset="0"/>
                <a:ea typeface="+mn-ea"/>
                <a:cs typeface="+mn-cs"/>
              </a:rPr>
              <a:t> </a:t>
            </a:r>
            <a:r>
              <a:rPr lang="en-US" sz="1200" kern="1200" dirty="0">
                <a:solidFill>
                  <a:schemeClr val="tx1"/>
                </a:solidFill>
                <a:effectLst/>
                <a:latin typeface="Arial" pitchFamily="-109" charset="0"/>
                <a:ea typeface="+mn-ea"/>
                <a:cs typeface="+mn-cs"/>
              </a:rPr>
              <a:t>are third-part audits of cloud services. While this service</a:t>
            </a:r>
          </a:p>
          <a:p>
            <a:r>
              <a:rPr lang="en-US" sz="1200" kern="1200" dirty="0">
                <a:solidFill>
                  <a:schemeClr val="tx1"/>
                </a:solidFill>
                <a:effectLst/>
                <a:latin typeface="Arial" pitchFamily="-109" charset="0"/>
                <a:ea typeface="+mn-ea"/>
                <a:cs typeface="+mn-cs"/>
              </a:rPr>
              <a:t>is outside the province of the CSP, the CSP can provide tools and access points to</a:t>
            </a:r>
          </a:p>
          <a:p>
            <a:r>
              <a:rPr lang="en-US" sz="1200" kern="1200" dirty="0">
                <a:solidFill>
                  <a:schemeClr val="tx1"/>
                </a:solidFill>
                <a:effectLst/>
                <a:latin typeface="Arial" pitchFamily="-109" charset="0"/>
                <a:ea typeface="+mn-ea"/>
                <a:cs typeface="+mn-cs"/>
              </a:rPr>
              <a:t>facilitate various assessment activities.</a:t>
            </a:r>
          </a:p>
          <a:p>
            <a:endParaRPr lang="en-US" sz="120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Intrusion management</a:t>
            </a:r>
            <a:r>
              <a:rPr lang="en-US" sz="1200" kern="1200" dirty="0">
                <a:solidFill>
                  <a:schemeClr val="tx1"/>
                </a:solidFill>
                <a:effectLst/>
                <a:latin typeface="Arial" pitchFamily="-109" charset="0"/>
                <a:ea typeface="+mn-ea"/>
                <a:cs typeface="+mn-cs"/>
              </a:rPr>
              <a:t> encompasses intrusion detection, prevention, and</a:t>
            </a:r>
          </a:p>
          <a:p>
            <a:r>
              <a:rPr lang="en-US" sz="1200" kern="1200" dirty="0">
                <a:solidFill>
                  <a:schemeClr val="tx1"/>
                </a:solidFill>
                <a:effectLst/>
                <a:latin typeface="Arial" pitchFamily="-109" charset="0"/>
                <a:ea typeface="+mn-ea"/>
                <a:cs typeface="+mn-cs"/>
              </a:rPr>
              <a:t>response. The core of this service is the implementation of intrusion detection systems</a:t>
            </a:r>
          </a:p>
          <a:p>
            <a:r>
              <a:rPr lang="en-US" sz="1200" kern="1200" dirty="0">
                <a:solidFill>
                  <a:schemeClr val="tx1"/>
                </a:solidFill>
                <a:effectLst/>
                <a:latin typeface="Arial" pitchFamily="-109" charset="0"/>
                <a:ea typeface="+mn-ea"/>
                <a:cs typeface="+mn-cs"/>
              </a:rPr>
              <a:t>(IDSs) and intrusion prevention systems (IPSs) at entry points to the cloud and on</a:t>
            </a:r>
          </a:p>
          <a:p>
            <a:r>
              <a:rPr lang="en-US" sz="1200" kern="1200" dirty="0">
                <a:solidFill>
                  <a:schemeClr val="tx1"/>
                </a:solidFill>
                <a:effectLst/>
                <a:latin typeface="Arial" pitchFamily="-109" charset="0"/>
                <a:ea typeface="+mn-ea"/>
                <a:cs typeface="+mn-cs"/>
              </a:rPr>
              <a:t>servers in the cloud. An IDS is a set of automated tools designed to detect unauthorized</a:t>
            </a:r>
          </a:p>
          <a:p>
            <a:r>
              <a:rPr lang="en-US" sz="1200" kern="1200" dirty="0">
                <a:solidFill>
                  <a:schemeClr val="tx1"/>
                </a:solidFill>
                <a:effectLst/>
                <a:latin typeface="Arial" pitchFamily="-109" charset="0"/>
                <a:ea typeface="+mn-ea"/>
                <a:cs typeface="+mn-cs"/>
              </a:rPr>
              <a:t>access to a host system. An IPS incorporates IDS functionality and in addition</a:t>
            </a:r>
          </a:p>
          <a:p>
            <a:r>
              <a:rPr lang="en-US" sz="1200" kern="1200" dirty="0">
                <a:solidFill>
                  <a:schemeClr val="tx1"/>
                </a:solidFill>
                <a:effectLst/>
                <a:latin typeface="Arial" pitchFamily="-109" charset="0"/>
                <a:ea typeface="+mn-ea"/>
                <a:cs typeface="+mn-cs"/>
              </a:rPr>
              <a:t>includes mechanisms designed to block traffic from intruders.</a:t>
            </a:r>
          </a:p>
          <a:p>
            <a:endParaRPr lang="en-US" sz="1200" b="0" kern="1200" dirty="0">
              <a:solidFill>
                <a:schemeClr val="tx1"/>
              </a:solidFill>
              <a:effectLst/>
              <a:latin typeface="Arial" pitchFamily="-109" charset="0"/>
              <a:ea typeface="+mn-ea"/>
              <a:cs typeface="+mn-cs"/>
            </a:endParaRPr>
          </a:p>
          <a:p>
            <a:r>
              <a:rPr lang="en-US" sz="1200" b="1" kern="1200" dirty="0">
                <a:solidFill>
                  <a:schemeClr val="tx1"/>
                </a:solidFill>
                <a:effectLst/>
                <a:latin typeface="Arial" pitchFamily="-109" charset="0"/>
                <a:ea typeface="+mn-ea"/>
                <a:cs typeface="+mn-cs"/>
              </a:rPr>
              <a:t> Security information and event management (SIEM) </a:t>
            </a:r>
            <a:r>
              <a:rPr lang="en-US" sz="1200" kern="1200" dirty="0">
                <a:solidFill>
                  <a:schemeClr val="tx1"/>
                </a:solidFill>
                <a:effectLst/>
                <a:latin typeface="Arial" pitchFamily="-109" charset="0"/>
                <a:ea typeface="+mn-ea"/>
                <a:cs typeface="+mn-cs"/>
              </a:rPr>
              <a:t>aggregates (via push or</a:t>
            </a:r>
          </a:p>
          <a:p>
            <a:r>
              <a:rPr lang="en-US" sz="1200" kern="1200" dirty="0">
                <a:solidFill>
                  <a:schemeClr val="tx1"/>
                </a:solidFill>
                <a:effectLst/>
                <a:latin typeface="Arial" pitchFamily="-109" charset="0"/>
                <a:ea typeface="+mn-ea"/>
                <a:cs typeface="+mn-cs"/>
              </a:rPr>
              <a:t>pull mechanisms) log and event data from virtual and real networks, applications, and</a:t>
            </a:r>
          </a:p>
          <a:p>
            <a:r>
              <a:rPr lang="en-US" sz="1200" kern="1200" dirty="0">
                <a:solidFill>
                  <a:schemeClr val="tx1"/>
                </a:solidFill>
                <a:effectLst/>
                <a:latin typeface="Arial" pitchFamily="-109" charset="0"/>
                <a:ea typeface="+mn-ea"/>
                <a:cs typeface="+mn-cs"/>
              </a:rPr>
              <a:t>systems. This information is then correlated and analyzed to provide real-time reporting</a:t>
            </a:r>
          </a:p>
          <a:p>
            <a:r>
              <a:rPr lang="en-US" sz="1200" kern="1200" dirty="0">
                <a:solidFill>
                  <a:schemeClr val="tx1"/>
                </a:solidFill>
                <a:effectLst/>
                <a:latin typeface="Arial" pitchFamily="-109" charset="0"/>
                <a:ea typeface="+mn-ea"/>
                <a:cs typeface="+mn-cs"/>
              </a:rPr>
              <a:t>and alerting on information/events that may require intervention or other type</a:t>
            </a:r>
          </a:p>
          <a:p>
            <a:r>
              <a:rPr lang="en-US" sz="1200" kern="1200" dirty="0">
                <a:solidFill>
                  <a:schemeClr val="tx1"/>
                </a:solidFill>
                <a:effectLst/>
                <a:latin typeface="Arial" pitchFamily="-109" charset="0"/>
                <a:ea typeface="+mn-ea"/>
                <a:cs typeface="+mn-cs"/>
              </a:rPr>
              <a:t>of response. The CSP typically provides an integrated service that can put together</a:t>
            </a:r>
          </a:p>
          <a:p>
            <a:r>
              <a:rPr lang="en-US" sz="1200" kern="1200" dirty="0">
                <a:solidFill>
                  <a:schemeClr val="tx1"/>
                </a:solidFill>
                <a:effectLst/>
                <a:latin typeface="Arial" pitchFamily="-109" charset="0"/>
                <a:ea typeface="+mn-ea"/>
                <a:cs typeface="+mn-cs"/>
              </a:rPr>
              <a:t>information from a variety of sources both within the cloud and within the client</a:t>
            </a:r>
          </a:p>
          <a:p>
            <a:r>
              <a:rPr lang="en-US" sz="1200" kern="1200" dirty="0">
                <a:solidFill>
                  <a:schemeClr val="tx1"/>
                </a:solidFill>
                <a:effectLst/>
                <a:latin typeface="Arial" pitchFamily="-109" charset="0"/>
                <a:ea typeface="+mn-ea"/>
                <a:cs typeface="+mn-cs"/>
              </a:rPr>
              <a:t>enterprise network.</a:t>
            </a:r>
          </a:p>
          <a:p>
            <a:r>
              <a:rPr lang="en-US" sz="1200" kern="1200" dirty="0">
                <a:solidFill>
                  <a:schemeClr val="tx1"/>
                </a:solidFill>
                <a:effectLst/>
                <a:latin typeface="Arial" pitchFamily="-109" charset="0"/>
                <a:ea typeface="+mn-ea"/>
                <a:cs typeface="+mn-cs"/>
              </a:rPr>
              <a:t> </a:t>
            </a:r>
          </a:p>
          <a:p>
            <a:r>
              <a:rPr lang="en-US" sz="1200" b="1" kern="1200" dirty="0">
                <a:solidFill>
                  <a:schemeClr val="tx1"/>
                </a:solidFill>
                <a:effectLst/>
                <a:latin typeface="Arial" pitchFamily="-109" charset="0"/>
                <a:ea typeface="+mn-ea"/>
                <a:cs typeface="+mn-cs"/>
              </a:rPr>
              <a:t>Encryption</a:t>
            </a:r>
            <a:r>
              <a:rPr lang="en-US" sz="1200" kern="1200" dirty="0">
                <a:solidFill>
                  <a:schemeClr val="tx1"/>
                </a:solidFill>
                <a:effectLst/>
                <a:latin typeface="Arial" pitchFamily="-109" charset="0"/>
                <a:ea typeface="+mn-ea"/>
                <a:cs typeface="+mn-cs"/>
              </a:rPr>
              <a:t> is a pervasive service that can be provided for data at rest in the</a:t>
            </a:r>
          </a:p>
          <a:p>
            <a:r>
              <a:rPr lang="en-US" sz="1200" kern="1200" dirty="0">
                <a:solidFill>
                  <a:schemeClr val="tx1"/>
                </a:solidFill>
                <a:effectLst/>
                <a:latin typeface="Arial" pitchFamily="-109" charset="0"/>
                <a:ea typeface="+mn-ea"/>
                <a:cs typeface="+mn-cs"/>
              </a:rPr>
              <a:t>cloud, e-mail traffic, client-specific network management information, and identity</a:t>
            </a:r>
          </a:p>
          <a:p>
            <a:r>
              <a:rPr lang="en-US" sz="1200" kern="1200" dirty="0">
                <a:solidFill>
                  <a:schemeClr val="tx1"/>
                </a:solidFill>
                <a:effectLst/>
                <a:latin typeface="Arial" pitchFamily="-109" charset="0"/>
                <a:ea typeface="+mn-ea"/>
                <a:cs typeface="+mn-cs"/>
              </a:rPr>
              <a:t>information. Encryption services provided by the CSP involve a range of complex</a:t>
            </a:r>
          </a:p>
          <a:p>
            <a:r>
              <a:rPr lang="en-US" sz="1200" kern="1200" dirty="0">
                <a:solidFill>
                  <a:schemeClr val="tx1"/>
                </a:solidFill>
                <a:effectLst/>
                <a:latin typeface="Arial" pitchFamily="-109" charset="0"/>
                <a:ea typeface="+mn-ea"/>
                <a:cs typeface="+mn-cs"/>
              </a:rPr>
              <a:t>issues, including key management, how to implement virtual private network (VPN)</a:t>
            </a:r>
          </a:p>
          <a:p>
            <a:r>
              <a:rPr lang="en-US" sz="1200" kern="1200" dirty="0">
                <a:solidFill>
                  <a:schemeClr val="tx1"/>
                </a:solidFill>
                <a:effectLst/>
                <a:latin typeface="Arial" pitchFamily="-109" charset="0"/>
                <a:ea typeface="+mn-ea"/>
                <a:cs typeface="+mn-cs"/>
              </a:rPr>
              <a:t>services in the cloud, application encryption, and data content access.</a:t>
            </a:r>
          </a:p>
          <a:p>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 </a:t>
            </a:r>
            <a:r>
              <a:rPr lang="en-US" sz="1200" b="1" kern="1200" dirty="0">
                <a:solidFill>
                  <a:schemeClr val="tx1"/>
                </a:solidFill>
                <a:effectLst/>
                <a:latin typeface="Arial" pitchFamily="-109" charset="0"/>
                <a:ea typeface="+mn-ea"/>
                <a:cs typeface="+mn-cs"/>
              </a:rPr>
              <a:t>Business continuity and disaster recovery </a:t>
            </a:r>
            <a:r>
              <a:rPr lang="en-US" sz="1200" kern="1200" dirty="0">
                <a:solidFill>
                  <a:schemeClr val="tx1"/>
                </a:solidFill>
                <a:effectLst/>
                <a:latin typeface="Arial" pitchFamily="-109" charset="0"/>
                <a:ea typeface="+mn-ea"/>
                <a:cs typeface="+mn-cs"/>
              </a:rPr>
              <a:t>comprise measures and mechanisms</a:t>
            </a:r>
          </a:p>
          <a:p>
            <a:r>
              <a:rPr lang="en-US" sz="1200" kern="1200" dirty="0">
                <a:solidFill>
                  <a:schemeClr val="tx1"/>
                </a:solidFill>
                <a:effectLst/>
                <a:latin typeface="Arial" pitchFamily="-109" charset="0"/>
                <a:ea typeface="+mn-ea"/>
                <a:cs typeface="+mn-cs"/>
              </a:rPr>
              <a:t>to ensure operational resiliency in the event of any service interruptions. This is an</a:t>
            </a:r>
          </a:p>
          <a:p>
            <a:r>
              <a:rPr lang="en-US" sz="1200" kern="1200" dirty="0">
                <a:solidFill>
                  <a:schemeClr val="tx1"/>
                </a:solidFill>
                <a:effectLst/>
                <a:latin typeface="Arial" pitchFamily="-109" charset="0"/>
                <a:ea typeface="+mn-ea"/>
                <a:cs typeface="+mn-cs"/>
              </a:rPr>
              <a:t>area where the CSP, because of economies of scale, can offer obvious benefits to a</a:t>
            </a:r>
          </a:p>
          <a:p>
            <a:r>
              <a:rPr lang="en-US" sz="1200" kern="1200" dirty="0">
                <a:solidFill>
                  <a:schemeClr val="tx1"/>
                </a:solidFill>
                <a:effectLst/>
                <a:latin typeface="Arial" pitchFamily="-109" charset="0"/>
                <a:ea typeface="+mn-ea"/>
                <a:cs typeface="+mn-cs"/>
              </a:rPr>
              <a:t>cloud service client. The CSP can provide backup at multiple locations, with reliable</a:t>
            </a:r>
          </a:p>
          <a:p>
            <a:r>
              <a:rPr lang="en-US" sz="1200" kern="1200" dirty="0">
                <a:solidFill>
                  <a:schemeClr val="tx1"/>
                </a:solidFill>
                <a:effectLst/>
                <a:latin typeface="Arial" pitchFamily="-109" charset="0"/>
                <a:ea typeface="+mn-ea"/>
                <a:cs typeface="+mn-cs"/>
              </a:rPr>
              <a:t>failover and disaster recovery facilities. This service must include a flexible infrastructure,</a:t>
            </a:r>
          </a:p>
          <a:p>
            <a:r>
              <a:rPr lang="en-US" sz="1200" kern="1200" dirty="0">
                <a:solidFill>
                  <a:schemeClr val="tx1"/>
                </a:solidFill>
                <a:effectLst/>
                <a:latin typeface="Arial" pitchFamily="-109" charset="0"/>
                <a:ea typeface="+mn-ea"/>
                <a:cs typeface="+mn-cs"/>
              </a:rPr>
              <a:t>redundancy of functions and hardware, monitored operations, geographically</a:t>
            </a:r>
          </a:p>
          <a:p>
            <a:r>
              <a:rPr lang="en-US" sz="1200" kern="1200" dirty="0">
                <a:solidFill>
                  <a:schemeClr val="tx1"/>
                </a:solidFill>
                <a:effectLst/>
                <a:latin typeface="Arial" pitchFamily="-109" charset="0"/>
                <a:ea typeface="+mn-ea"/>
                <a:cs typeface="+mn-cs"/>
              </a:rPr>
              <a:t>distributed data centers, and network survivability.</a:t>
            </a:r>
          </a:p>
          <a:p>
            <a:r>
              <a:rPr lang="en-US" sz="1200" kern="1200" dirty="0">
                <a:solidFill>
                  <a:schemeClr val="tx1"/>
                </a:solidFill>
                <a:effectLst/>
                <a:latin typeface="Arial" pitchFamily="-109" charset="0"/>
                <a:ea typeface="+mn-ea"/>
                <a:cs typeface="+mn-cs"/>
              </a:rPr>
              <a:t> </a:t>
            </a:r>
          </a:p>
          <a:p>
            <a:r>
              <a:rPr lang="en-US" sz="1200" b="1" kern="1200" dirty="0">
                <a:solidFill>
                  <a:schemeClr val="tx1"/>
                </a:solidFill>
                <a:effectLst/>
                <a:latin typeface="Arial" pitchFamily="-109" charset="0"/>
                <a:ea typeface="+mn-ea"/>
                <a:cs typeface="+mn-cs"/>
              </a:rPr>
              <a:t>Network security </a:t>
            </a:r>
            <a:r>
              <a:rPr lang="en-US" sz="1200" kern="1200" dirty="0">
                <a:solidFill>
                  <a:schemeClr val="tx1"/>
                </a:solidFill>
                <a:effectLst/>
                <a:latin typeface="Arial" pitchFamily="-109" charset="0"/>
                <a:ea typeface="+mn-ea"/>
                <a:cs typeface="+mn-cs"/>
              </a:rPr>
              <a:t>consists of security services that allocate access, distribute,</a:t>
            </a:r>
          </a:p>
          <a:p>
            <a:r>
              <a:rPr lang="en-US" sz="1200" kern="1200" dirty="0">
                <a:solidFill>
                  <a:schemeClr val="tx1"/>
                </a:solidFill>
                <a:effectLst/>
                <a:latin typeface="Arial" pitchFamily="-109" charset="0"/>
                <a:ea typeface="+mn-ea"/>
                <a:cs typeface="+mn-cs"/>
              </a:rPr>
              <a:t>monitor, and protect the underlying resource services. Services include perimeter and</a:t>
            </a:r>
          </a:p>
          <a:p>
            <a:r>
              <a:rPr lang="en-US" sz="1200" kern="1200" dirty="0">
                <a:solidFill>
                  <a:schemeClr val="tx1"/>
                </a:solidFill>
                <a:effectLst/>
                <a:latin typeface="Arial" pitchFamily="-109" charset="0"/>
                <a:ea typeface="+mn-ea"/>
                <a:cs typeface="+mn-cs"/>
              </a:rPr>
              <a:t>server firewalls and denial-of-service protection. Many of the other services listed in</a:t>
            </a:r>
          </a:p>
          <a:p>
            <a:r>
              <a:rPr lang="en-US" sz="1200" kern="1200" dirty="0">
                <a:solidFill>
                  <a:schemeClr val="tx1"/>
                </a:solidFill>
                <a:effectLst/>
                <a:latin typeface="Arial" pitchFamily="-109" charset="0"/>
                <a:ea typeface="+mn-ea"/>
                <a:cs typeface="+mn-cs"/>
              </a:rPr>
              <a:t>this section, including intrusion management, identity and access management, data</a:t>
            </a:r>
          </a:p>
          <a:p>
            <a:r>
              <a:rPr lang="en-US" sz="1200" kern="1200" dirty="0">
                <a:solidFill>
                  <a:schemeClr val="tx1"/>
                </a:solidFill>
                <a:effectLst/>
                <a:latin typeface="Arial" pitchFamily="-109" charset="0"/>
                <a:ea typeface="+mn-ea"/>
                <a:cs typeface="+mn-cs"/>
              </a:rPr>
              <a:t>loss protection, and Web security, also contribute to the network security service.</a:t>
            </a:r>
          </a:p>
          <a:p>
            <a:endParaRPr lang="en-US" sz="1200" kern="1200" dirty="0">
              <a:solidFill>
                <a:schemeClr val="tx1"/>
              </a:solidFill>
              <a:effectLst/>
              <a:latin typeface="Arial" pitchFamily="-109" charset="0"/>
              <a:ea typeface="+mn-ea"/>
              <a:cs typeface="+mn-cs"/>
            </a:endParaRPr>
          </a:p>
          <a:p>
            <a:endParaRPr lang="en-US" dirty="0"/>
          </a:p>
          <a:p>
            <a:endParaRPr lang="en-US" dirty="0"/>
          </a:p>
        </p:txBody>
      </p:sp>
      <p:sp>
        <p:nvSpPr>
          <p:cNvPr id="4" name="Slide Number Placeholder 3"/>
          <p:cNvSpPr>
            <a:spLocks noGrp="1"/>
          </p:cNvSpPr>
          <p:nvPr>
            <p:ph type="sldNum" sz="quarter" idx="10"/>
          </p:nvPr>
        </p:nvSpPr>
        <p:spPr/>
        <p:txBody>
          <a:bodyPr/>
          <a:lstStyle/>
          <a:p>
            <a:fld id="{B8656240-BF3D-F441-92C4-A9FA2AA5FE77}" type="slidenum">
              <a:rPr lang="en-AU" smtClean="0"/>
              <a:pPr/>
              <a:t>31</a:t>
            </a:fld>
            <a:endParaRPr lang="en-AU"/>
          </a:p>
        </p:txBody>
      </p:sp>
    </p:spTree>
    <p:extLst>
      <p:ext uri="{BB962C8B-B14F-4D97-AF65-F5344CB8AC3E}">
        <p14:creationId xmlns:p14="http://schemas.microsoft.com/office/powerpoint/2010/main" val="1703768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r>
              <a:rPr lang="en-US" sz="1200" kern="1200" dirty="0">
                <a:solidFill>
                  <a:schemeClr val="tx1"/>
                </a:solidFill>
                <a:effectLst/>
                <a:latin typeface="+mn-lt"/>
                <a:ea typeface="+mn-ea"/>
                <a:cs typeface="+mn-cs"/>
              </a:rPr>
              <a:t>The definition refers to various models and characteristics, whose relationship</a:t>
            </a:r>
          </a:p>
          <a:p>
            <a:r>
              <a:rPr lang="en-US" sz="1200" kern="1200" dirty="0">
                <a:solidFill>
                  <a:schemeClr val="tx1"/>
                </a:solidFill>
                <a:effectLst/>
                <a:latin typeface="+mn-lt"/>
                <a:ea typeface="+mn-ea"/>
                <a:cs typeface="+mn-cs"/>
              </a:rPr>
              <a:t>is illustrated in Figure 13.1. The essential characteristics of cloud computing include</a:t>
            </a:r>
          </a:p>
          <a:p>
            <a:r>
              <a:rPr lang="en-US" sz="1200" kern="1200" dirty="0">
                <a:solidFill>
                  <a:schemeClr val="tx1"/>
                </a:solidFill>
                <a:effectLst/>
                <a:latin typeface="+mn-lt"/>
                <a:ea typeface="+mn-ea"/>
                <a:cs typeface="+mn-cs"/>
              </a:rPr>
              <a:t>the following:</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Broad network access: </a:t>
            </a:r>
            <a:r>
              <a:rPr lang="en-US" sz="1200" kern="1200" dirty="0">
                <a:solidFill>
                  <a:schemeClr val="tx1"/>
                </a:solidFill>
                <a:effectLst/>
                <a:latin typeface="+mn-lt"/>
                <a:ea typeface="+mn-ea"/>
                <a:cs typeface="+mn-cs"/>
              </a:rPr>
              <a:t> Capabilities are available over the network and accessed</a:t>
            </a:r>
          </a:p>
          <a:p>
            <a:r>
              <a:rPr lang="en-US" sz="1200" kern="1200" dirty="0">
                <a:solidFill>
                  <a:schemeClr val="tx1"/>
                </a:solidFill>
                <a:effectLst/>
                <a:latin typeface="+mn-lt"/>
                <a:ea typeface="+mn-ea"/>
                <a:cs typeface="+mn-cs"/>
              </a:rPr>
              <a:t>through standard mechanisms that promote use by heterogeneous thin or thick</a:t>
            </a:r>
          </a:p>
          <a:p>
            <a:r>
              <a:rPr lang="en-US" sz="1200" kern="1200" dirty="0">
                <a:solidFill>
                  <a:schemeClr val="tx1"/>
                </a:solidFill>
                <a:effectLst/>
                <a:latin typeface="+mn-lt"/>
                <a:ea typeface="+mn-ea"/>
                <a:cs typeface="+mn-cs"/>
              </a:rPr>
              <a:t>client platforms (e.g., mobile phones, laptops, and tablets) as well as other traditional</a:t>
            </a:r>
          </a:p>
          <a:p>
            <a:r>
              <a:rPr lang="en-US" sz="1200" kern="1200" dirty="0">
                <a:solidFill>
                  <a:schemeClr val="tx1"/>
                </a:solidFill>
                <a:effectLst/>
                <a:latin typeface="+mn-lt"/>
                <a:ea typeface="+mn-ea"/>
                <a:cs typeface="+mn-cs"/>
              </a:rPr>
              <a:t>or cloud-based software services.</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Rapid elasticity:</a:t>
            </a:r>
            <a:r>
              <a:rPr lang="en-US" sz="1200" kern="1200" dirty="0">
                <a:solidFill>
                  <a:schemeClr val="tx1"/>
                </a:solidFill>
                <a:effectLst/>
                <a:latin typeface="+mn-lt"/>
                <a:ea typeface="+mn-ea"/>
                <a:cs typeface="+mn-cs"/>
              </a:rPr>
              <a:t>  Cloud computing gives you the ability to expand and reduce</a:t>
            </a:r>
          </a:p>
          <a:p>
            <a:r>
              <a:rPr lang="en-US" sz="1200" kern="1200" dirty="0">
                <a:solidFill>
                  <a:schemeClr val="tx1"/>
                </a:solidFill>
                <a:effectLst/>
                <a:latin typeface="+mn-lt"/>
                <a:ea typeface="+mn-ea"/>
                <a:cs typeface="+mn-cs"/>
              </a:rPr>
              <a:t>resources according to your specific service requirement. For example, you may</a:t>
            </a:r>
          </a:p>
          <a:p>
            <a:r>
              <a:rPr lang="en-US" sz="1200" kern="1200" dirty="0">
                <a:solidFill>
                  <a:schemeClr val="tx1"/>
                </a:solidFill>
                <a:effectLst/>
                <a:latin typeface="+mn-lt"/>
                <a:ea typeface="+mn-ea"/>
                <a:cs typeface="+mn-cs"/>
              </a:rPr>
              <a:t>need a large number of server resources for the duration of a specific task. You</a:t>
            </a:r>
          </a:p>
          <a:p>
            <a:r>
              <a:rPr lang="en-US" sz="1200" kern="1200" dirty="0">
                <a:solidFill>
                  <a:schemeClr val="tx1"/>
                </a:solidFill>
                <a:effectLst/>
                <a:latin typeface="+mn-lt"/>
                <a:ea typeface="+mn-ea"/>
                <a:cs typeface="+mn-cs"/>
              </a:rPr>
              <a:t>can then release these resources upon completion of the task.</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Measured service:</a:t>
            </a:r>
            <a:r>
              <a:rPr lang="en-US" sz="1200" kern="1200" dirty="0">
                <a:solidFill>
                  <a:schemeClr val="tx1"/>
                </a:solidFill>
                <a:effectLst/>
                <a:latin typeface="+mn-lt"/>
                <a:ea typeface="+mn-ea"/>
                <a:cs typeface="+mn-cs"/>
              </a:rPr>
              <a:t>  Cloud systems automatically control and optimize resource</a:t>
            </a:r>
          </a:p>
          <a:p>
            <a:r>
              <a:rPr lang="en-US" sz="1200" kern="1200" dirty="0">
                <a:solidFill>
                  <a:schemeClr val="tx1"/>
                </a:solidFill>
                <a:effectLst/>
                <a:latin typeface="+mn-lt"/>
                <a:ea typeface="+mn-ea"/>
                <a:cs typeface="+mn-cs"/>
              </a:rPr>
              <a:t>use by leveraging a metering capability at some level of abstraction appropriate</a:t>
            </a:r>
          </a:p>
          <a:p>
            <a:r>
              <a:rPr lang="en-US" sz="1200" kern="1200" dirty="0">
                <a:solidFill>
                  <a:schemeClr val="tx1"/>
                </a:solidFill>
                <a:effectLst/>
                <a:latin typeface="+mn-lt"/>
                <a:ea typeface="+mn-ea"/>
                <a:cs typeface="+mn-cs"/>
              </a:rPr>
              <a:t>to the type of service (e.g., storage, processing, bandwidth, and active user</a:t>
            </a:r>
          </a:p>
          <a:p>
            <a:r>
              <a:rPr lang="en-US" sz="1200" kern="1200" dirty="0">
                <a:solidFill>
                  <a:schemeClr val="tx1"/>
                </a:solidFill>
                <a:effectLst/>
                <a:latin typeface="+mn-lt"/>
                <a:ea typeface="+mn-ea"/>
                <a:cs typeface="+mn-cs"/>
              </a:rPr>
              <a:t>accounts). Resource usage can be monitored, controlled, and reported, providing</a:t>
            </a:r>
          </a:p>
          <a:p>
            <a:r>
              <a:rPr lang="en-US" sz="1200" kern="1200" dirty="0">
                <a:solidFill>
                  <a:schemeClr val="tx1"/>
                </a:solidFill>
                <a:effectLst/>
                <a:latin typeface="+mn-lt"/>
                <a:ea typeface="+mn-ea"/>
                <a:cs typeface="+mn-cs"/>
              </a:rPr>
              <a:t>transparency for both the provider and consumer of the utilized service.</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On-demand self-service:</a:t>
            </a:r>
            <a:r>
              <a:rPr lang="en-US" sz="1200" kern="1200" dirty="0">
                <a:solidFill>
                  <a:schemeClr val="tx1"/>
                </a:solidFill>
                <a:effectLst/>
                <a:latin typeface="+mn-lt"/>
                <a:ea typeface="+mn-ea"/>
                <a:cs typeface="+mn-cs"/>
              </a:rPr>
              <a:t>  A cloud service consumer (CSC) can unilaterally</a:t>
            </a:r>
          </a:p>
          <a:p>
            <a:r>
              <a:rPr lang="en-US" sz="1200" kern="1200" dirty="0">
                <a:solidFill>
                  <a:schemeClr val="tx1"/>
                </a:solidFill>
                <a:effectLst/>
                <a:latin typeface="+mn-lt"/>
                <a:ea typeface="+mn-ea"/>
                <a:cs typeface="+mn-cs"/>
              </a:rPr>
              <a:t>provision computing capabilities, such as server time and network storage, as</a:t>
            </a:r>
          </a:p>
          <a:p>
            <a:r>
              <a:rPr lang="en-US" sz="1200" kern="1200" dirty="0">
                <a:solidFill>
                  <a:schemeClr val="tx1"/>
                </a:solidFill>
                <a:effectLst/>
                <a:latin typeface="+mn-lt"/>
                <a:ea typeface="+mn-ea"/>
                <a:cs typeface="+mn-cs"/>
              </a:rPr>
              <a:t>needed automatically without requiring human interaction with each service</a:t>
            </a:r>
          </a:p>
          <a:p>
            <a:r>
              <a:rPr lang="en-US" sz="1200" kern="1200" dirty="0">
                <a:solidFill>
                  <a:schemeClr val="tx1"/>
                </a:solidFill>
                <a:effectLst/>
                <a:latin typeface="+mn-lt"/>
                <a:ea typeface="+mn-ea"/>
                <a:cs typeface="+mn-cs"/>
              </a:rPr>
              <a:t>provider. Because the service is on demand, the resources are not permanent</a:t>
            </a:r>
          </a:p>
          <a:p>
            <a:r>
              <a:rPr lang="en-US" sz="1200" kern="1200" dirty="0">
                <a:solidFill>
                  <a:schemeClr val="tx1"/>
                </a:solidFill>
                <a:effectLst/>
                <a:latin typeface="+mn-lt"/>
                <a:ea typeface="+mn-ea"/>
                <a:cs typeface="+mn-cs"/>
              </a:rPr>
              <a:t>parts of</a:t>
            </a:r>
            <a:r>
              <a:rPr lang="en-US" sz="1200" kern="1200" baseline="0" dirty="0">
                <a:solidFill>
                  <a:schemeClr val="tx1"/>
                </a:solidFill>
                <a:effectLst/>
                <a:latin typeface="+mn-lt"/>
                <a:ea typeface="+mn-ea"/>
                <a:cs typeface="+mn-cs"/>
              </a:rPr>
              <a:t> the consumer’s </a:t>
            </a:r>
            <a:r>
              <a:rPr lang="en-US" sz="1200" kern="1200" dirty="0">
                <a:solidFill>
                  <a:schemeClr val="tx1"/>
                </a:solidFill>
                <a:effectLst/>
                <a:latin typeface="+mn-lt"/>
                <a:ea typeface="+mn-ea"/>
                <a:cs typeface="+mn-cs"/>
              </a:rPr>
              <a:t>IT infrastructure.</a:t>
            </a:r>
          </a:p>
          <a:p>
            <a:endParaRPr lang="en-US" sz="1200" kern="1200" dirty="0">
              <a:solidFill>
                <a:schemeClr val="tx1"/>
              </a:solidFill>
              <a:effectLst/>
              <a:latin typeface="+mn-lt"/>
              <a:ea typeface="+mn-ea"/>
              <a:cs typeface="+mn-cs"/>
            </a:endParaRPr>
          </a:p>
          <a:p>
            <a:pPr marL="171450" indent="-171450">
              <a:buFont typeface="Arial" charset="0"/>
              <a:buChar char="•"/>
            </a:pP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Resource pooling: </a:t>
            </a:r>
            <a:r>
              <a:rPr lang="en-US" sz="1200" kern="1200" dirty="0">
                <a:solidFill>
                  <a:schemeClr val="tx1"/>
                </a:solidFill>
                <a:effectLst/>
                <a:latin typeface="+mn-lt"/>
                <a:ea typeface="+mn-ea"/>
                <a:cs typeface="+mn-cs"/>
              </a:rPr>
              <a:t>The provider’s computing resources are pooled to serve</a:t>
            </a:r>
          </a:p>
          <a:p>
            <a:r>
              <a:rPr lang="en-US" sz="1200" kern="1200" dirty="0">
                <a:solidFill>
                  <a:schemeClr val="tx1"/>
                </a:solidFill>
                <a:effectLst/>
                <a:latin typeface="+mn-lt"/>
                <a:ea typeface="+mn-ea"/>
                <a:cs typeface="+mn-cs"/>
              </a:rPr>
              <a:t>multiple CSCs using a multitenant model, with different physical and virtual</a:t>
            </a:r>
          </a:p>
          <a:p>
            <a:r>
              <a:rPr lang="en-US" sz="1200" kern="1200" dirty="0">
                <a:solidFill>
                  <a:schemeClr val="tx1"/>
                </a:solidFill>
                <a:effectLst/>
                <a:latin typeface="+mn-lt"/>
                <a:ea typeface="+mn-ea"/>
                <a:cs typeface="+mn-cs"/>
              </a:rPr>
              <a:t>resources dynamically assigned and reassigned according to consumer demand.</a:t>
            </a:r>
          </a:p>
          <a:p>
            <a:r>
              <a:rPr lang="en-US" sz="1200" kern="1200" dirty="0">
                <a:solidFill>
                  <a:schemeClr val="tx1"/>
                </a:solidFill>
                <a:effectLst/>
                <a:latin typeface="+mn-lt"/>
                <a:ea typeface="+mn-ea"/>
                <a:cs typeface="+mn-cs"/>
              </a:rPr>
              <a:t>There is a degree of location independence, in that the CSC generally has no</a:t>
            </a:r>
          </a:p>
          <a:p>
            <a:r>
              <a:rPr lang="en-US" sz="1200" kern="1200" dirty="0">
                <a:solidFill>
                  <a:schemeClr val="tx1"/>
                </a:solidFill>
                <a:effectLst/>
                <a:latin typeface="+mn-lt"/>
                <a:ea typeface="+mn-ea"/>
                <a:cs typeface="+mn-cs"/>
              </a:rPr>
              <a:t>control or knowledge of the exact location of the provided resources, but may</a:t>
            </a:r>
          </a:p>
          <a:p>
            <a:r>
              <a:rPr lang="en-US" sz="1200" kern="1200" dirty="0">
                <a:solidFill>
                  <a:schemeClr val="tx1"/>
                </a:solidFill>
                <a:effectLst/>
                <a:latin typeface="+mn-lt"/>
                <a:ea typeface="+mn-ea"/>
                <a:cs typeface="+mn-cs"/>
              </a:rPr>
              <a:t>be able to specify location at a higher level of abstraction (e.g., country, state,</a:t>
            </a:r>
          </a:p>
          <a:p>
            <a:r>
              <a:rPr lang="en-US" sz="1200" kern="1200" dirty="0">
                <a:solidFill>
                  <a:schemeClr val="tx1"/>
                </a:solidFill>
                <a:effectLst/>
                <a:latin typeface="+mn-lt"/>
                <a:ea typeface="+mn-ea"/>
                <a:cs typeface="+mn-cs"/>
              </a:rPr>
              <a:t>or datacenter). Examples of resources include storage, processing, memory,</a:t>
            </a:r>
          </a:p>
          <a:p>
            <a:r>
              <a:rPr lang="en-US" sz="1200" kern="1200" dirty="0">
                <a:solidFill>
                  <a:schemeClr val="tx1"/>
                </a:solidFill>
                <a:effectLst/>
                <a:latin typeface="+mn-lt"/>
                <a:ea typeface="+mn-ea"/>
                <a:cs typeface="+mn-cs"/>
              </a:rPr>
              <a:t>network</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bandwidth, and virtual machines (VMs). Even private clouds tend to</a:t>
            </a:r>
          </a:p>
          <a:p>
            <a:r>
              <a:rPr lang="en-US" sz="1200" kern="1200" dirty="0">
                <a:solidFill>
                  <a:schemeClr val="tx1"/>
                </a:solidFill>
                <a:effectLst/>
                <a:latin typeface="+mn-lt"/>
                <a:ea typeface="+mn-ea"/>
                <a:cs typeface="+mn-cs"/>
              </a:rPr>
              <a:t>pool resources between different parts of the same organization.</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4</a:t>
            </a:fld>
            <a:endParaRPr lang="en-US" dirty="0"/>
          </a:p>
        </p:txBody>
      </p:sp>
    </p:spTree>
    <p:extLst>
      <p:ext uri="{BB962C8B-B14F-4D97-AF65-F5344CB8AC3E}">
        <p14:creationId xmlns:p14="http://schemas.microsoft.com/office/powerpoint/2010/main" val="1564745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NIST SP 800-145 defines three service models , which can be viewed as nested service alternatives:</a:t>
            </a:r>
          </a:p>
          <a:p>
            <a:r>
              <a:rPr lang="en-US" sz="1200" kern="1200" dirty="0">
                <a:solidFill>
                  <a:schemeClr val="tx1"/>
                </a:solidFill>
                <a:effectLst/>
                <a:latin typeface="+mn-lt"/>
                <a:ea typeface="+mn-ea"/>
                <a:cs typeface="+mn-cs"/>
              </a:rPr>
              <a:t>software as a service (SaaS), platform as a service (PaaS), and infrastructure</a:t>
            </a:r>
          </a:p>
          <a:p>
            <a:r>
              <a:rPr lang="en-US" sz="1200" kern="1200" dirty="0">
                <a:solidFill>
                  <a:schemeClr val="tx1"/>
                </a:solidFill>
                <a:effectLst/>
                <a:latin typeface="+mn-lt"/>
                <a:ea typeface="+mn-ea"/>
                <a:cs typeface="+mn-cs"/>
              </a:rPr>
              <a:t>as a service (IaaS).</a:t>
            </a:r>
          </a:p>
          <a:p>
            <a:endParaRPr lang="en-US" b="0"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5</a:t>
            </a:fld>
            <a:endParaRPr lang="en-US" dirty="0"/>
          </a:p>
        </p:txBody>
      </p:sp>
    </p:spTree>
    <p:extLst>
      <p:ext uri="{BB962C8B-B14F-4D97-AF65-F5344CB8AC3E}">
        <p14:creationId xmlns:p14="http://schemas.microsoft.com/office/powerpoint/2010/main" val="3194210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1200" kern="1200" dirty="0">
                <a:solidFill>
                  <a:schemeClr val="tx1"/>
                </a:solidFill>
                <a:effectLst/>
                <a:latin typeface="+mn-lt"/>
                <a:ea typeface="+mn-ea"/>
                <a:cs typeface="+mn-cs"/>
              </a:rPr>
              <a:t> SaaS provides service to customers in the form of software,</a:t>
            </a:r>
          </a:p>
          <a:p>
            <a:r>
              <a:rPr lang="en-US" sz="1200" kern="1200" dirty="0">
                <a:solidFill>
                  <a:schemeClr val="tx1"/>
                </a:solidFill>
                <a:effectLst/>
                <a:latin typeface="+mn-lt"/>
                <a:ea typeface="+mn-ea"/>
                <a:cs typeface="+mn-cs"/>
              </a:rPr>
              <a:t>specifically application software, running on and accessible in the cloud. SaaS follows</a:t>
            </a:r>
          </a:p>
          <a:p>
            <a:r>
              <a:rPr lang="en-US" sz="1200" kern="1200" dirty="0">
                <a:solidFill>
                  <a:schemeClr val="tx1"/>
                </a:solidFill>
                <a:effectLst/>
                <a:latin typeface="+mn-lt"/>
                <a:ea typeface="+mn-ea"/>
                <a:cs typeface="+mn-cs"/>
              </a:rPr>
              <a:t>the familiar model of Web services, in this case applied to cloud resources. SaaS enables</a:t>
            </a:r>
          </a:p>
          <a:p>
            <a:r>
              <a:rPr lang="en-US" sz="1200" kern="1200" dirty="0">
                <a:solidFill>
                  <a:schemeClr val="tx1"/>
                </a:solidFill>
                <a:effectLst/>
                <a:latin typeface="+mn-lt"/>
                <a:ea typeface="+mn-ea"/>
                <a:cs typeface="+mn-cs"/>
              </a:rPr>
              <a:t>the customer to use the cloud provider’s applications running on the provider’s cloud</a:t>
            </a:r>
          </a:p>
          <a:p>
            <a:r>
              <a:rPr lang="en-US" sz="1200" kern="1200" dirty="0">
                <a:solidFill>
                  <a:schemeClr val="tx1"/>
                </a:solidFill>
                <a:effectLst/>
                <a:latin typeface="+mn-lt"/>
                <a:ea typeface="+mn-ea"/>
                <a:cs typeface="+mn-cs"/>
              </a:rPr>
              <a:t>infrastructure. The applications are accessible from various client devices through</a:t>
            </a:r>
          </a:p>
          <a:p>
            <a:r>
              <a:rPr lang="en-US" sz="1200" kern="1200" dirty="0">
                <a:solidFill>
                  <a:schemeClr val="tx1"/>
                </a:solidFill>
                <a:effectLst/>
                <a:latin typeface="+mn-lt"/>
                <a:ea typeface="+mn-ea"/>
                <a:cs typeface="+mn-cs"/>
              </a:rPr>
              <a:t>a simple interface, such as a Web browser. Instead of obtaining desktop and server</a:t>
            </a:r>
          </a:p>
          <a:p>
            <a:r>
              <a:rPr lang="en-US" sz="1200" kern="1200" dirty="0">
                <a:solidFill>
                  <a:schemeClr val="tx1"/>
                </a:solidFill>
                <a:effectLst/>
                <a:latin typeface="+mn-lt"/>
                <a:ea typeface="+mn-ea"/>
                <a:cs typeface="+mn-cs"/>
              </a:rPr>
              <a:t>licenses for software products it uses, an enterprise obtains the same functions from</a:t>
            </a:r>
          </a:p>
          <a:p>
            <a:r>
              <a:rPr lang="en-US" sz="1200" kern="1200" dirty="0">
                <a:solidFill>
                  <a:schemeClr val="tx1"/>
                </a:solidFill>
                <a:effectLst/>
                <a:latin typeface="+mn-lt"/>
                <a:ea typeface="+mn-ea"/>
                <a:cs typeface="+mn-cs"/>
              </a:rPr>
              <a:t>the cloud service. The use of SaaS avoids the complexity of software installation,</a:t>
            </a:r>
          </a:p>
          <a:p>
            <a:r>
              <a:rPr lang="en-US" sz="1200" kern="1200" dirty="0">
                <a:solidFill>
                  <a:schemeClr val="tx1"/>
                </a:solidFill>
                <a:effectLst/>
                <a:latin typeface="+mn-lt"/>
                <a:ea typeface="+mn-ea"/>
                <a:cs typeface="+mn-cs"/>
              </a:rPr>
              <a:t>maintenance, upgrades, and patches. Examples of services at this level are Google</a:t>
            </a:r>
          </a:p>
          <a:p>
            <a:r>
              <a:rPr lang="en-US" sz="1200" kern="1200" dirty="0">
                <a:solidFill>
                  <a:schemeClr val="tx1"/>
                </a:solidFill>
                <a:effectLst/>
                <a:latin typeface="+mn-lt"/>
                <a:ea typeface="+mn-ea"/>
                <a:cs typeface="+mn-cs"/>
              </a:rPr>
              <a:t>Gmail, Microsoft 365, Salesforce, Citrix GoToMeeting, and Cisco WebEx.</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Common subscribers to SaaS are organizations that want to provide their</a:t>
            </a:r>
          </a:p>
          <a:p>
            <a:r>
              <a:rPr lang="en-US" sz="1200" kern="1200" dirty="0">
                <a:solidFill>
                  <a:schemeClr val="tx1"/>
                </a:solidFill>
                <a:effectLst/>
                <a:latin typeface="+mn-lt"/>
                <a:ea typeface="+mn-ea"/>
                <a:cs typeface="+mn-cs"/>
              </a:rPr>
              <a:t>employees with access to typical office productivity software, such as document</a:t>
            </a:r>
          </a:p>
          <a:p>
            <a:r>
              <a:rPr lang="en-US" sz="1200" kern="1200" dirty="0">
                <a:solidFill>
                  <a:schemeClr val="tx1"/>
                </a:solidFill>
                <a:effectLst/>
                <a:latin typeface="+mn-lt"/>
                <a:ea typeface="+mn-ea"/>
                <a:cs typeface="+mn-cs"/>
              </a:rPr>
              <a:t>management and email. Individuals also commonly use the SaaS model to acquire</a:t>
            </a:r>
          </a:p>
          <a:p>
            <a:r>
              <a:rPr lang="en-US" sz="1200" kern="1200" dirty="0">
                <a:solidFill>
                  <a:schemeClr val="tx1"/>
                </a:solidFill>
                <a:effectLst/>
                <a:latin typeface="+mn-lt"/>
                <a:ea typeface="+mn-ea"/>
                <a:cs typeface="+mn-cs"/>
              </a:rPr>
              <a:t>cloud resources. Typically, subscribers use specific applications on demand. The cloud</a:t>
            </a:r>
          </a:p>
          <a:p>
            <a:r>
              <a:rPr lang="en-US" sz="1200" kern="1200" dirty="0">
                <a:solidFill>
                  <a:schemeClr val="tx1"/>
                </a:solidFill>
                <a:effectLst/>
                <a:latin typeface="+mn-lt"/>
                <a:ea typeface="+mn-ea"/>
                <a:cs typeface="+mn-cs"/>
              </a:rPr>
              <a:t>provider also usually offers data-related features, such as automatic backup and data</a:t>
            </a:r>
          </a:p>
          <a:p>
            <a:r>
              <a:rPr lang="en-US" sz="1200" kern="1200" dirty="0">
                <a:solidFill>
                  <a:schemeClr val="tx1"/>
                </a:solidFill>
                <a:effectLst/>
                <a:latin typeface="+mn-lt"/>
                <a:ea typeface="+mn-ea"/>
                <a:cs typeface="+mn-cs"/>
              </a:rPr>
              <a:t>sharing between subscribers.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6</a:t>
            </a:fld>
            <a:endParaRPr lang="en-US" dirty="0"/>
          </a:p>
        </p:txBody>
      </p:sp>
    </p:spTree>
    <p:extLst>
      <p:ext uri="{BB962C8B-B14F-4D97-AF65-F5344CB8AC3E}">
        <p14:creationId xmlns:p14="http://schemas.microsoft.com/office/powerpoint/2010/main" val="528730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A PaaS cloud provides service to customers in the form of</a:t>
            </a:r>
          </a:p>
          <a:p>
            <a:r>
              <a:rPr lang="en-US" sz="1200" kern="1200" dirty="0">
                <a:solidFill>
                  <a:schemeClr val="tx1"/>
                </a:solidFill>
                <a:effectLst/>
                <a:latin typeface="+mn-lt"/>
                <a:ea typeface="+mn-ea"/>
                <a:cs typeface="+mn-cs"/>
              </a:rPr>
              <a:t>a platform on which the customer’s applications can run. PaaS enables the customer</a:t>
            </a:r>
          </a:p>
          <a:p>
            <a:r>
              <a:rPr lang="en-US" sz="1200" kern="1200" dirty="0">
                <a:solidFill>
                  <a:schemeClr val="tx1"/>
                </a:solidFill>
                <a:effectLst/>
                <a:latin typeface="+mn-lt"/>
                <a:ea typeface="+mn-ea"/>
                <a:cs typeface="+mn-cs"/>
              </a:rPr>
              <a:t>to deploy onto the cloud infrastructure customer-created or acquired applications.</a:t>
            </a:r>
          </a:p>
          <a:p>
            <a:r>
              <a:rPr lang="en-US" sz="1200" kern="1200" dirty="0">
                <a:solidFill>
                  <a:schemeClr val="tx1"/>
                </a:solidFill>
                <a:effectLst/>
                <a:latin typeface="+mn-lt"/>
                <a:ea typeface="+mn-ea"/>
                <a:cs typeface="+mn-cs"/>
              </a:rPr>
              <a:t>A PaaS cloud provides useful software building blocks, plus a number of development</a:t>
            </a:r>
          </a:p>
          <a:p>
            <a:r>
              <a:rPr lang="en-US" sz="1200" kern="1200" dirty="0">
                <a:solidFill>
                  <a:schemeClr val="tx1"/>
                </a:solidFill>
                <a:effectLst/>
                <a:latin typeface="+mn-lt"/>
                <a:ea typeface="+mn-ea"/>
                <a:cs typeface="+mn-cs"/>
              </a:rPr>
              <a:t>tools, such as programming language tools, run-time environments, and other tools</a:t>
            </a:r>
          </a:p>
          <a:p>
            <a:r>
              <a:rPr lang="en-US" sz="1200" kern="1200" dirty="0">
                <a:solidFill>
                  <a:schemeClr val="tx1"/>
                </a:solidFill>
                <a:effectLst/>
                <a:latin typeface="+mn-lt"/>
                <a:ea typeface="+mn-ea"/>
                <a:cs typeface="+mn-cs"/>
              </a:rPr>
              <a:t>that assist in deploying new applications. In effect, PaaS is an operating system in</a:t>
            </a:r>
          </a:p>
          <a:p>
            <a:r>
              <a:rPr lang="en-US" sz="1200" kern="1200" dirty="0">
                <a:solidFill>
                  <a:schemeClr val="tx1"/>
                </a:solidFill>
                <a:effectLst/>
                <a:latin typeface="+mn-lt"/>
                <a:ea typeface="+mn-ea"/>
                <a:cs typeface="+mn-cs"/>
              </a:rPr>
              <a:t>the cloud. PaaS is useful for an organization that wants to develop new or tailored</a:t>
            </a:r>
          </a:p>
          <a:p>
            <a:r>
              <a:rPr lang="en-US" sz="1200" kern="1200" dirty="0">
                <a:solidFill>
                  <a:schemeClr val="tx1"/>
                </a:solidFill>
                <a:effectLst/>
                <a:latin typeface="+mn-lt"/>
                <a:ea typeface="+mn-ea"/>
                <a:cs typeface="+mn-cs"/>
              </a:rPr>
              <a:t>applications while paying for the needed computing resources only as needed, and</a:t>
            </a:r>
          </a:p>
          <a:p>
            <a:r>
              <a:rPr lang="en-US" sz="1200" kern="1200" dirty="0">
                <a:solidFill>
                  <a:schemeClr val="tx1"/>
                </a:solidFill>
                <a:effectLst/>
                <a:latin typeface="+mn-lt"/>
                <a:ea typeface="+mn-ea"/>
                <a:cs typeface="+mn-cs"/>
              </a:rPr>
              <a:t>only for as long as needed. </a:t>
            </a:r>
            <a:r>
              <a:rPr lang="en-US" sz="1200" kern="1200" dirty="0" err="1">
                <a:solidFill>
                  <a:schemeClr val="tx1"/>
                </a:solidFill>
                <a:effectLst/>
                <a:latin typeface="+mn-lt"/>
                <a:ea typeface="+mn-ea"/>
                <a:cs typeface="+mn-cs"/>
              </a:rPr>
              <a:t>AppEngine</a:t>
            </a:r>
            <a:r>
              <a:rPr lang="en-US" sz="1200" kern="1200" dirty="0">
                <a:solidFill>
                  <a:schemeClr val="tx1"/>
                </a:solidFill>
                <a:effectLst/>
                <a:latin typeface="+mn-lt"/>
                <a:ea typeface="+mn-ea"/>
                <a:cs typeface="+mn-cs"/>
              </a:rPr>
              <a:t>, Engine Yard, </a:t>
            </a:r>
            <a:r>
              <a:rPr lang="en-US" sz="1200" kern="1200" dirty="0" err="1">
                <a:solidFill>
                  <a:schemeClr val="tx1"/>
                </a:solidFill>
                <a:effectLst/>
                <a:latin typeface="+mn-lt"/>
                <a:ea typeface="+mn-ea"/>
                <a:cs typeface="+mn-cs"/>
              </a:rPr>
              <a:t>Heroku</a:t>
            </a:r>
            <a:r>
              <a:rPr lang="en-US" sz="1200" kern="1200" dirty="0">
                <a:solidFill>
                  <a:schemeClr val="tx1"/>
                </a:solidFill>
                <a:effectLst/>
                <a:latin typeface="+mn-lt"/>
                <a:ea typeface="+mn-ea"/>
                <a:cs typeface="+mn-cs"/>
              </a:rPr>
              <a:t>, Microsoft Azure, Force.</a:t>
            </a:r>
          </a:p>
          <a:p>
            <a:r>
              <a:rPr lang="en-US" sz="1200" kern="1200" dirty="0">
                <a:solidFill>
                  <a:schemeClr val="tx1"/>
                </a:solidFill>
                <a:effectLst/>
                <a:latin typeface="+mn-lt"/>
                <a:ea typeface="+mn-ea"/>
                <a:cs typeface="+mn-cs"/>
              </a:rPr>
              <a:t>com, and Apache </a:t>
            </a:r>
            <a:r>
              <a:rPr lang="en-US" sz="1200" kern="1200" dirty="0" err="1">
                <a:solidFill>
                  <a:schemeClr val="tx1"/>
                </a:solidFill>
                <a:effectLst/>
                <a:latin typeface="+mn-lt"/>
                <a:ea typeface="+mn-ea"/>
                <a:cs typeface="+mn-cs"/>
              </a:rPr>
              <a:t>Stratos</a:t>
            </a:r>
            <a:r>
              <a:rPr lang="en-US" sz="1200" kern="1200" dirty="0">
                <a:solidFill>
                  <a:schemeClr val="tx1"/>
                </a:solidFill>
                <a:effectLst/>
                <a:latin typeface="+mn-lt"/>
                <a:ea typeface="+mn-ea"/>
                <a:cs typeface="+mn-cs"/>
              </a:rPr>
              <a:t> are examples of PaaS.</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7</a:t>
            </a:fld>
            <a:endParaRPr lang="en-US" dirty="0"/>
          </a:p>
        </p:txBody>
      </p:sp>
    </p:spTree>
    <p:extLst>
      <p:ext uri="{BB962C8B-B14F-4D97-AF65-F5344CB8AC3E}">
        <p14:creationId xmlns:p14="http://schemas.microsoft.com/office/powerpoint/2010/main" val="891232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a:solidFill>
                  <a:schemeClr val="tx1"/>
                </a:solidFill>
                <a:effectLst/>
                <a:latin typeface="+mn-lt"/>
                <a:ea typeface="+mn-ea"/>
                <a:cs typeface="+mn-cs"/>
              </a:rPr>
              <a:t> With IaaS, the customer has access to the resources</a:t>
            </a:r>
          </a:p>
          <a:p>
            <a:r>
              <a:rPr lang="en-US" sz="1200" kern="1200" dirty="0">
                <a:solidFill>
                  <a:schemeClr val="tx1"/>
                </a:solidFill>
                <a:effectLst/>
                <a:latin typeface="+mn-lt"/>
                <a:ea typeface="+mn-ea"/>
                <a:cs typeface="+mn-cs"/>
              </a:rPr>
              <a:t>of the underlying cloud infrastructure. The cloud service user does not manage or</a:t>
            </a:r>
          </a:p>
          <a:p>
            <a:r>
              <a:rPr lang="en-US" sz="1200" kern="1200" dirty="0">
                <a:solidFill>
                  <a:schemeClr val="tx1"/>
                </a:solidFill>
                <a:effectLst/>
                <a:latin typeface="+mn-lt"/>
                <a:ea typeface="+mn-ea"/>
                <a:cs typeface="+mn-cs"/>
              </a:rPr>
              <a:t>control the resources of the underlying cloud infrastructure, but has control over</a:t>
            </a:r>
          </a:p>
          <a:p>
            <a:r>
              <a:rPr lang="en-US" sz="1200" kern="1200" dirty="0">
                <a:solidFill>
                  <a:schemeClr val="tx1"/>
                </a:solidFill>
                <a:effectLst/>
                <a:latin typeface="+mn-lt"/>
                <a:ea typeface="+mn-ea"/>
                <a:cs typeface="+mn-cs"/>
              </a:rPr>
              <a:t>operating systems, deployed applications, and possibly limited control of select</a:t>
            </a:r>
          </a:p>
          <a:p>
            <a:r>
              <a:rPr lang="en-US" sz="1200" kern="1200" dirty="0">
                <a:solidFill>
                  <a:schemeClr val="tx1"/>
                </a:solidFill>
                <a:effectLst/>
                <a:latin typeface="+mn-lt"/>
                <a:ea typeface="+mn-ea"/>
                <a:cs typeface="+mn-cs"/>
              </a:rPr>
              <a:t> networking components (e.g., host firewalls). IaaS provides virtual machines and</a:t>
            </a:r>
          </a:p>
          <a:p>
            <a:r>
              <a:rPr lang="en-US" sz="1200" kern="1200" dirty="0">
                <a:solidFill>
                  <a:schemeClr val="tx1"/>
                </a:solidFill>
                <a:effectLst/>
                <a:latin typeface="+mn-lt"/>
                <a:ea typeface="+mn-ea"/>
                <a:cs typeface="+mn-cs"/>
              </a:rPr>
              <a:t>other virtualized hardware and operating systems. IaaS offers the customer processing,</a:t>
            </a:r>
          </a:p>
          <a:p>
            <a:r>
              <a:rPr lang="en-US" sz="1200" kern="1200" dirty="0">
                <a:solidFill>
                  <a:schemeClr val="tx1"/>
                </a:solidFill>
                <a:effectLst/>
                <a:latin typeface="+mn-lt"/>
                <a:ea typeface="+mn-ea"/>
                <a:cs typeface="+mn-cs"/>
              </a:rPr>
              <a:t>storage, networks, and other fundamental computing resources so the customer is</a:t>
            </a:r>
          </a:p>
          <a:p>
            <a:r>
              <a:rPr lang="en-US" sz="1200" kern="1200" dirty="0">
                <a:solidFill>
                  <a:schemeClr val="tx1"/>
                </a:solidFill>
                <a:effectLst/>
                <a:latin typeface="+mn-lt"/>
                <a:ea typeface="+mn-ea"/>
                <a:cs typeface="+mn-cs"/>
              </a:rPr>
              <a:t>able to deploy and run arbitrary software, which can include operating systems and</a:t>
            </a:r>
          </a:p>
          <a:p>
            <a:r>
              <a:rPr lang="en-US" sz="1200" kern="1200" dirty="0">
                <a:solidFill>
                  <a:schemeClr val="tx1"/>
                </a:solidFill>
                <a:effectLst/>
                <a:latin typeface="+mn-lt"/>
                <a:ea typeface="+mn-ea"/>
                <a:cs typeface="+mn-cs"/>
              </a:rPr>
              <a:t>applications. IaaS enables customers to combine basic computing services, such as</a:t>
            </a:r>
          </a:p>
          <a:p>
            <a:r>
              <a:rPr lang="en-US" sz="1200" kern="1200" dirty="0">
                <a:solidFill>
                  <a:schemeClr val="tx1"/>
                </a:solidFill>
                <a:effectLst/>
                <a:latin typeface="+mn-lt"/>
                <a:ea typeface="+mn-ea"/>
                <a:cs typeface="+mn-cs"/>
              </a:rPr>
              <a:t>number crunching and data storage, to build highly adaptable computer systems.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Arial" pitchFamily="-109" charset="0"/>
                <a:ea typeface="+mn-ea"/>
                <a:cs typeface="+mn-cs"/>
              </a:rPr>
              <a:t>Typically, customers are able to self-provision this infrastructure, using a </a:t>
            </a:r>
            <a:r>
              <a:rPr lang="en-US" sz="1200" kern="1200" dirty="0" err="1">
                <a:solidFill>
                  <a:schemeClr val="tx1"/>
                </a:solidFill>
                <a:effectLst/>
                <a:latin typeface="Arial" pitchFamily="-109" charset="0"/>
                <a:ea typeface="+mn-ea"/>
                <a:cs typeface="+mn-cs"/>
              </a:rPr>
              <a:t>Webbased</a:t>
            </a:r>
            <a:endParaRPr lang="en-US" sz="1200" kern="1200" dirty="0">
              <a:solidFill>
                <a:schemeClr val="tx1"/>
              </a:solidFill>
              <a:effectLst/>
              <a:latin typeface="Arial" pitchFamily="-109" charset="0"/>
              <a:ea typeface="+mn-ea"/>
              <a:cs typeface="+mn-cs"/>
            </a:endParaRPr>
          </a:p>
          <a:p>
            <a:r>
              <a:rPr lang="en-US" sz="1200" kern="1200" dirty="0">
                <a:solidFill>
                  <a:schemeClr val="tx1"/>
                </a:solidFill>
                <a:effectLst/>
                <a:latin typeface="Arial" pitchFamily="-109" charset="0"/>
                <a:ea typeface="+mn-ea"/>
                <a:cs typeface="+mn-cs"/>
              </a:rPr>
              <a:t>graphical user interface that serves as an IT operations management console</a:t>
            </a:r>
          </a:p>
          <a:p>
            <a:r>
              <a:rPr lang="en-US" sz="1200" kern="1200" dirty="0">
                <a:solidFill>
                  <a:schemeClr val="tx1"/>
                </a:solidFill>
                <a:effectLst/>
                <a:latin typeface="Arial" pitchFamily="-109" charset="0"/>
                <a:ea typeface="+mn-ea"/>
                <a:cs typeface="+mn-cs"/>
              </a:rPr>
              <a:t>for the overall environment. API access to the infrastructure may also be offered</a:t>
            </a:r>
          </a:p>
          <a:p>
            <a:r>
              <a:rPr lang="en-US" sz="1200" kern="1200" dirty="0">
                <a:solidFill>
                  <a:schemeClr val="tx1"/>
                </a:solidFill>
                <a:effectLst/>
                <a:latin typeface="Arial" pitchFamily="-109" charset="0"/>
                <a:ea typeface="+mn-ea"/>
                <a:cs typeface="+mn-cs"/>
              </a:rPr>
              <a:t>as an option. Examples of IaaS are Amazon Elastic Compute Cloud (Amazon</a:t>
            </a:r>
          </a:p>
          <a:p>
            <a:r>
              <a:rPr lang="en-US" sz="1200" kern="1200" dirty="0">
                <a:solidFill>
                  <a:schemeClr val="tx1"/>
                </a:solidFill>
                <a:effectLst/>
                <a:latin typeface="Arial" pitchFamily="-109" charset="0"/>
                <a:ea typeface="+mn-ea"/>
                <a:cs typeface="+mn-cs"/>
              </a:rPr>
              <a:t>EC2), Microsoft Windows Azure, Google Compute Engine (GCE), and Rackspace.</a:t>
            </a:r>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8</a:t>
            </a:fld>
            <a:endParaRPr lang="en-US" dirty="0"/>
          </a:p>
        </p:txBody>
      </p:sp>
    </p:spTree>
    <p:extLst>
      <p:ext uri="{BB962C8B-B14F-4D97-AF65-F5344CB8AC3E}">
        <p14:creationId xmlns:p14="http://schemas.microsoft.com/office/powerpoint/2010/main" val="1945792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 Figure 13.2 compares the functions implemented by the cloud service provider</a:t>
            </a:r>
          </a:p>
          <a:p>
            <a:r>
              <a:rPr lang="en-US" sz="1200" kern="1200" dirty="0">
                <a:solidFill>
                  <a:schemeClr val="tx1"/>
                </a:solidFill>
                <a:effectLst/>
                <a:latin typeface="+mn-lt"/>
                <a:ea typeface="+mn-ea"/>
                <a:cs typeface="+mn-cs"/>
              </a:rPr>
              <a:t>for the three service models.</a:t>
            </a:r>
          </a:p>
          <a:p>
            <a:endParaRPr lang="en-US" dirty="0"/>
          </a:p>
        </p:txBody>
      </p:sp>
      <p:sp>
        <p:nvSpPr>
          <p:cNvPr id="4" name="Slide Number Placeholder 3"/>
          <p:cNvSpPr>
            <a:spLocks noGrp="1"/>
          </p:cNvSpPr>
          <p:nvPr>
            <p:ph type="sldNum" sz="quarter" idx="10"/>
          </p:nvPr>
        </p:nvSpPr>
        <p:spPr/>
        <p:txBody>
          <a:bodyPr/>
          <a:lstStyle/>
          <a:p>
            <a:pPr>
              <a:defRPr/>
            </a:pPr>
            <a:fld id="{B1F781F4-099F-4112-9B1E-8A4E4163911A}" type="slidenum">
              <a:rPr lang="en-US" smtClean="0"/>
              <a:pPr>
                <a:defRPr/>
              </a:pPr>
              <a:t>9</a:t>
            </a:fld>
            <a:endParaRPr lang="en-US" dirty="0"/>
          </a:p>
        </p:txBody>
      </p:sp>
    </p:spTree>
    <p:extLst>
      <p:ext uri="{BB962C8B-B14F-4D97-AF65-F5344CB8AC3E}">
        <p14:creationId xmlns:p14="http://schemas.microsoft.com/office/powerpoint/2010/main" val="3350938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7.xml"/><Relationship Id="rId1" Type="http://schemas.openxmlformats.org/officeDocument/2006/relationships/slideLayout" Target="../slideLayouts/slideLayout5.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500" dirty="0">
              <a:latin typeface="Baskerville Bold Italic" charset="0"/>
            </a:endParaRPr>
          </a:p>
          <a:p>
            <a:pPr algn="ctr"/>
            <a:endParaRPr lang="en-US" sz="2500" dirty="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6252"/>
            <a:ext cx="8229600" cy="1323041"/>
          </a:xfrm>
        </p:spPr>
        <p:txBody>
          <a:bodyPr/>
          <a:lstStyle/>
          <a:p>
            <a:pPr algn="ctr"/>
            <a:r>
              <a:rPr lang="en-NZ" dirty="0">
                <a:solidFill>
                  <a:schemeClr val="accent6">
                    <a:lumMod val="40000"/>
                    <a:lumOff val="60000"/>
                  </a:schemeClr>
                </a:solidFill>
              </a:rPr>
              <a:t>Cloud Deployment Models</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394666532"/>
              </p:ext>
            </p:extLst>
          </p:nvPr>
        </p:nvGraphicFramePr>
        <p:xfrm>
          <a:off x="609600" y="2133600"/>
          <a:ext cx="80010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43408"/>
            <a:ext cx="8229600" cy="1600200"/>
          </a:xfrm>
        </p:spPr>
        <p:txBody>
          <a:bodyPr/>
          <a:lstStyle/>
          <a:p>
            <a:pPr algn="ctr"/>
            <a:r>
              <a:rPr lang="en-US" dirty="0">
                <a:solidFill>
                  <a:schemeClr val="accent6">
                    <a:lumMod val="40000"/>
                    <a:lumOff val="60000"/>
                  </a:schemeClr>
                </a:solidFill>
              </a:rPr>
              <a:t>Public Cloud</a:t>
            </a:r>
          </a:p>
        </p:txBody>
      </p:sp>
      <p:sp>
        <p:nvSpPr>
          <p:cNvPr id="3" name="Content Placeholder 2"/>
          <p:cNvSpPr>
            <a:spLocks noGrp="1"/>
          </p:cNvSpPr>
          <p:nvPr>
            <p:ph idx="4294967295"/>
          </p:nvPr>
        </p:nvSpPr>
        <p:spPr>
          <a:xfrm>
            <a:off x="86544" y="1700808"/>
            <a:ext cx="8610600" cy="4896544"/>
          </a:xfrm>
        </p:spPr>
        <p:txBody>
          <a:bodyPr>
            <a:normAutofit fontScale="92500" lnSpcReduction="10000"/>
          </a:bodyPr>
          <a:lstStyle/>
          <a:p>
            <a:pPr marL="968375" lvl="1" indent="-342900">
              <a:spcAft>
                <a:spcPts val="1200"/>
              </a:spcAft>
              <a:buClr>
                <a:schemeClr val="accent6">
                  <a:lumMod val="60000"/>
                  <a:lumOff val="40000"/>
                </a:schemeClr>
              </a:buClr>
              <a:buSzPct val="140000"/>
              <a:buFont typeface="Arial" charset="0"/>
              <a:buChar char="•"/>
            </a:pPr>
            <a:r>
              <a:rPr lang="en-US" sz="2400" dirty="0">
                <a:latin typeface="+mn-lt"/>
              </a:rPr>
              <a:t>A public cloud infrastructure is made available to the general public or a large industry group, and is owned by an organization selling cloud services</a:t>
            </a:r>
          </a:p>
          <a:p>
            <a:pPr marL="1531938" lvl="3" indent="-341313">
              <a:spcAft>
                <a:spcPts val="1200"/>
              </a:spcAft>
              <a:buClr>
                <a:schemeClr val="accent6">
                  <a:lumMod val="60000"/>
                  <a:lumOff val="40000"/>
                </a:schemeClr>
              </a:buClr>
              <a:buSzPct val="140000"/>
              <a:buFont typeface="Arial" charset="0"/>
              <a:buChar char="•"/>
            </a:pPr>
            <a:r>
              <a:rPr lang="en-US" sz="1700" dirty="0">
                <a:latin typeface="+mn-lt"/>
              </a:rPr>
              <a:t>The cloud provider is responsible both for the cloud infrastructure and for the control of data and operations within the cloud</a:t>
            </a:r>
          </a:p>
          <a:p>
            <a:pPr marL="968375" lvl="1" indent="-342900">
              <a:spcAft>
                <a:spcPts val="1200"/>
              </a:spcAft>
              <a:buClr>
                <a:schemeClr val="accent6">
                  <a:lumMod val="60000"/>
                  <a:lumOff val="40000"/>
                </a:schemeClr>
              </a:buClr>
              <a:buSzPct val="140000"/>
              <a:buFont typeface="Arial" charset="0"/>
              <a:buChar char="•"/>
            </a:pPr>
            <a:r>
              <a:rPr lang="en-US" sz="2400" dirty="0">
                <a:latin typeface="+mn-lt"/>
              </a:rPr>
              <a:t>A public cloud may be owned, managed, and operated by a business, academic, or government organization, or some combination of them</a:t>
            </a:r>
          </a:p>
          <a:p>
            <a:pPr marL="1531938" lvl="3" indent="-341313">
              <a:buClr>
                <a:schemeClr val="accent6">
                  <a:lumMod val="60000"/>
                  <a:lumOff val="40000"/>
                </a:schemeClr>
              </a:buClr>
              <a:buSzPct val="140000"/>
              <a:buFont typeface="Arial" charset="0"/>
              <a:buChar char="•"/>
            </a:pPr>
            <a:r>
              <a:rPr lang="en-US" sz="1700" dirty="0">
                <a:latin typeface="+mn-lt"/>
              </a:rPr>
              <a:t>All major components are outside the enterprise firewall, located in a multitenant infrastructure</a:t>
            </a:r>
          </a:p>
          <a:p>
            <a:pPr marL="1531938" lvl="3" indent="-341313">
              <a:spcAft>
                <a:spcPts val="1200"/>
              </a:spcAft>
              <a:buClr>
                <a:schemeClr val="accent6">
                  <a:lumMod val="60000"/>
                  <a:lumOff val="40000"/>
                </a:schemeClr>
              </a:buClr>
              <a:buSzPct val="140000"/>
              <a:buFont typeface="Arial" charset="0"/>
              <a:buChar char="•"/>
            </a:pPr>
            <a:r>
              <a:rPr lang="en-US" sz="1700" dirty="0">
                <a:latin typeface="+mn-lt"/>
              </a:rPr>
              <a:t>Applications and storage are made available over the Internet via secured IP, and can be free or offered at a pay-per-usage fee</a:t>
            </a:r>
          </a:p>
          <a:p>
            <a:pPr marL="968375" lvl="1" indent="-342900">
              <a:buClr>
                <a:schemeClr val="accent6">
                  <a:lumMod val="60000"/>
                  <a:lumOff val="40000"/>
                </a:schemeClr>
              </a:buClr>
              <a:buSzPct val="140000"/>
              <a:buFont typeface="Arial" charset="0"/>
              <a:buChar char="•"/>
            </a:pPr>
            <a:r>
              <a:rPr lang="en-US" sz="2400" dirty="0">
                <a:latin typeface="+mn-lt"/>
              </a:rPr>
              <a:t>The major advantage of the public cloud is cost</a:t>
            </a:r>
          </a:p>
          <a:p>
            <a:pPr marL="968375" lvl="1" indent="-342900">
              <a:buClr>
                <a:schemeClr val="accent6">
                  <a:lumMod val="60000"/>
                  <a:lumOff val="40000"/>
                </a:schemeClr>
              </a:buClr>
              <a:buSzPct val="140000"/>
              <a:buFont typeface="Arial" charset="0"/>
              <a:buChar char="•"/>
            </a:pPr>
            <a:r>
              <a:rPr lang="en-US" sz="2400" dirty="0">
                <a:latin typeface="+mn-lt"/>
              </a:rPr>
              <a:t>The principal concern is security</a:t>
            </a:r>
          </a:p>
          <a:p>
            <a:pPr marL="966788" lvl="1" indent="-341313">
              <a:buClr>
                <a:schemeClr val="accent3">
                  <a:lumMod val="50000"/>
                </a:schemeClr>
              </a:buClr>
            </a:pPr>
            <a:endParaRPr lang="en-US"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pPr algn="ctr"/>
            <a:r>
              <a:rPr lang="en-US" dirty="0">
                <a:solidFill>
                  <a:schemeClr val="accent6">
                    <a:lumMod val="40000"/>
                    <a:lumOff val="60000"/>
                  </a:schemeClr>
                </a:solidFill>
              </a:rPr>
              <a:t>Private Cloud</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690298284"/>
              </p:ext>
            </p:extLst>
          </p:nvPr>
        </p:nvGraphicFramePr>
        <p:xfrm>
          <a:off x="251520" y="1268760"/>
          <a:ext cx="8712968" cy="5328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648" y="-315416"/>
            <a:ext cx="8229600" cy="1600200"/>
          </a:xfrm>
        </p:spPr>
        <p:txBody>
          <a:bodyPr/>
          <a:lstStyle/>
          <a:p>
            <a:pPr algn="ctr" fontAlgn="base">
              <a:spcAft>
                <a:spcPct val="0"/>
              </a:spcAft>
            </a:pPr>
            <a:r>
              <a:rPr lang="en-US" dirty="0">
                <a:solidFill>
                  <a:schemeClr val="accent6">
                    <a:lumMod val="40000"/>
                    <a:lumOff val="60000"/>
                  </a:schemeClr>
                </a:solidFill>
              </a:rPr>
              <a:t>Community Cloud</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1064472896"/>
              </p:ext>
            </p:extLst>
          </p:nvPr>
        </p:nvGraphicFramePr>
        <p:xfrm>
          <a:off x="312976" y="1844824"/>
          <a:ext cx="8363272" cy="46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fontAlgn="base">
              <a:spcAft>
                <a:spcPct val="0"/>
              </a:spcAft>
            </a:pPr>
            <a:r>
              <a:rPr lang="en-US" dirty="0">
                <a:solidFill>
                  <a:schemeClr val="accent6">
                    <a:lumMod val="40000"/>
                    <a:lumOff val="60000"/>
                  </a:schemeClr>
                </a:solidFill>
              </a:rPr>
              <a:t>Hybrid Cloud</a:t>
            </a:r>
            <a:endParaRPr lang="en-US" b="1" dirty="0">
              <a:ln w="1905"/>
              <a:solidFill>
                <a:schemeClr val="accent6">
                  <a:lumMod val="40000"/>
                  <a:lumOff val="60000"/>
                </a:schemeClr>
              </a:solidFill>
              <a:effectLst>
                <a:innerShdw blurRad="69850" dist="43180" dir="5400000">
                  <a:srgbClr val="000000">
                    <a:alpha val="65000"/>
                  </a:srgbClr>
                </a:innerShdw>
              </a:effectLst>
            </a:endParaRPr>
          </a:p>
        </p:txBody>
      </p:sp>
      <p:sp>
        <p:nvSpPr>
          <p:cNvPr id="5" name="Content Placeholder 4"/>
          <p:cNvSpPr>
            <a:spLocks noGrp="1"/>
          </p:cNvSpPr>
          <p:nvPr>
            <p:ph sz="half" idx="4294967295"/>
          </p:nvPr>
        </p:nvSpPr>
        <p:spPr>
          <a:xfrm>
            <a:off x="611560" y="1916832"/>
            <a:ext cx="8075239" cy="4464496"/>
          </a:xfrm>
          <a:prstGeom prst="rect">
            <a:avLst/>
          </a:prstGeom>
        </p:spPr>
        <p:txBody>
          <a:bodyPr>
            <a:normAutofit fontScale="77500" lnSpcReduction="20000"/>
          </a:bodyPr>
          <a:lstStyle/>
          <a:p>
            <a:pPr>
              <a:lnSpc>
                <a:spcPct val="120000"/>
              </a:lnSpc>
              <a:spcBef>
                <a:spcPts val="1280"/>
              </a:spcBef>
              <a:buClr>
                <a:schemeClr val="accent6">
                  <a:lumMod val="40000"/>
                  <a:lumOff val="60000"/>
                </a:schemeClr>
              </a:buClr>
              <a:buSzPct val="140000"/>
            </a:pPr>
            <a:r>
              <a:rPr lang="en-US" dirty="0">
                <a:latin typeface="+mn-lt"/>
              </a:rPr>
              <a:t>The hybrid cloud infrastructure is a composition of two or more clouds (private, community, or public) that remain unique entities but are bound together by standardized or proprietary technology that enables data and application portability</a:t>
            </a:r>
          </a:p>
          <a:p>
            <a:pPr>
              <a:lnSpc>
                <a:spcPct val="120000"/>
              </a:lnSpc>
              <a:spcBef>
                <a:spcPts val="1280"/>
              </a:spcBef>
              <a:buClr>
                <a:schemeClr val="accent6">
                  <a:lumMod val="40000"/>
                  <a:lumOff val="60000"/>
                </a:schemeClr>
              </a:buClr>
              <a:buSzPct val="140000"/>
            </a:pPr>
            <a:r>
              <a:rPr lang="en-US" dirty="0">
                <a:latin typeface="+mn-lt"/>
              </a:rPr>
              <a:t>With a hybrid cloud solution, sensitive information can be placed in a private area of the cloud, and less sensitive data can take advantage of the benefits of the public cloud</a:t>
            </a:r>
          </a:p>
          <a:p>
            <a:pPr>
              <a:lnSpc>
                <a:spcPct val="120000"/>
              </a:lnSpc>
              <a:spcBef>
                <a:spcPts val="1280"/>
              </a:spcBef>
              <a:buClr>
                <a:schemeClr val="accent6">
                  <a:lumMod val="40000"/>
                  <a:lumOff val="60000"/>
                </a:schemeClr>
              </a:buClr>
              <a:buSzPct val="140000"/>
            </a:pPr>
            <a:r>
              <a:rPr lang="en-US" dirty="0">
                <a:latin typeface="+mn-lt"/>
              </a:rPr>
              <a:t>A hybrid public/private cloud solution can be particularly attractive for smaller business</a:t>
            </a:r>
          </a:p>
          <a:p>
            <a:pPr>
              <a:lnSpc>
                <a:spcPct val="120000"/>
              </a:lnSpc>
              <a:spcBef>
                <a:spcPts val="1280"/>
              </a:spcBef>
              <a:buClr>
                <a:schemeClr val="accent6">
                  <a:lumMod val="40000"/>
                  <a:lumOff val="60000"/>
                </a:schemeClr>
              </a:buClr>
              <a:buSzPct val="140000"/>
            </a:pPr>
            <a:r>
              <a:rPr lang="en-US" dirty="0">
                <a:latin typeface="+mn-lt"/>
              </a:rPr>
              <a:t>Many applications for which security concerns are less can be offloaded at considerable cost savings without committing the organization to moving more sensitive data and applications to the public cloud</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0493256"/>
              </p:ext>
            </p:extLst>
          </p:nvPr>
        </p:nvGraphicFramePr>
        <p:xfrm>
          <a:off x="457199" y="1484782"/>
          <a:ext cx="8382002" cy="3600401"/>
        </p:xfrm>
        <a:graphic>
          <a:graphicData uri="http://schemas.openxmlformats.org/drawingml/2006/table">
            <a:tbl>
              <a:tblPr firstRow="1" firstCol="1" bandRow="1"/>
              <a:tblGrid>
                <a:gridCol w="1355860">
                  <a:extLst>
                    <a:ext uri="{9D8B030D-6E8A-4147-A177-3AD203B41FA5}">
                      <a16:colId xmlns:a16="http://schemas.microsoft.com/office/drawing/2014/main" val="20000"/>
                    </a:ext>
                  </a:extLst>
                </a:gridCol>
                <a:gridCol w="1811024">
                  <a:extLst>
                    <a:ext uri="{9D8B030D-6E8A-4147-A177-3AD203B41FA5}">
                      <a16:colId xmlns:a16="http://schemas.microsoft.com/office/drawing/2014/main" val="20001"/>
                    </a:ext>
                  </a:extLst>
                </a:gridCol>
                <a:gridCol w="1575565">
                  <a:extLst>
                    <a:ext uri="{9D8B030D-6E8A-4147-A177-3AD203B41FA5}">
                      <a16:colId xmlns:a16="http://schemas.microsoft.com/office/drawing/2014/main" val="20002"/>
                    </a:ext>
                  </a:extLst>
                </a:gridCol>
                <a:gridCol w="1962452">
                  <a:extLst>
                    <a:ext uri="{9D8B030D-6E8A-4147-A177-3AD203B41FA5}">
                      <a16:colId xmlns:a16="http://schemas.microsoft.com/office/drawing/2014/main" val="20003"/>
                    </a:ext>
                  </a:extLst>
                </a:gridCol>
                <a:gridCol w="1677101">
                  <a:extLst>
                    <a:ext uri="{9D8B030D-6E8A-4147-A177-3AD203B41FA5}">
                      <a16:colId xmlns:a16="http://schemas.microsoft.com/office/drawing/2014/main" val="20004"/>
                    </a:ext>
                  </a:extLst>
                </a:gridCol>
              </a:tblGrid>
              <a:tr h="514343">
                <a:tc>
                  <a:txBody>
                    <a:bodyPr/>
                    <a:lstStyle/>
                    <a:p>
                      <a:pPr marL="0" marR="0" algn="ctr">
                        <a:spcBef>
                          <a:spcPts val="300"/>
                        </a:spcBef>
                        <a:spcAft>
                          <a:spcPts val="300"/>
                        </a:spcAft>
                      </a:pPr>
                      <a:r>
                        <a:rPr lang="en-US" sz="1200" b="1">
                          <a:solidFill>
                            <a:srgbClr val="000000"/>
                          </a:solidFill>
                          <a:effectLst/>
                          <a:latin typeface="Times New Roman" charset="0"/>
                          <a:ea typeface="Times New Roman" charset="0"/>
                          <a:cs typeface="Times New Roman" charset="0"/>
                        </a:rPr>
                        <a:t> </a:t>
                      </a:r>
                      <a:endParaRPr lang="en-US" sz="1200">
                        <a:effectLst/>
                        <a:latin typeface="Times New Roman" charset="0"/>
                        <a:ea typeface="Times New Roman" charset="0"/>
                        <a:cs typeface="Times New Roman" charset="0"/>
                      </a:endParaRPr>
                    </a:p>
                  </a:txBody>
                  <a:tcPr marL="68580" marR="68580" marT="0"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marL="0" marR="0" algn="ctr">
                        <a:spcBef>
                          <a:spcPts val="300"/>
                        </a:spcBef>
                        <a:spcAft>
                          <a:spcPts val="300"/>
                        </a:spcAft>
                      </a:pPr>
                      <a:r>
                        <a:rPr lang="en-US" sz="1200" b="1" dirty="0">
                          <a:solidFill>
                            <a:srgbClr val="000000"/>
                          </a:solidFill>
                          <a:effectLst/>
                          <a:latin typeface="Times New Roman" charset="0"/>
                          <a:ea typeface="Times New Roman" charset="0"/>
                          <a:cs typeface="Times New Roman" charset="0"/>
                        </a:rPr>
                        <a:t>Private</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lgn="ctr">
                        <a:spcBef>
                          <a:spcPts val="300"/>
                        </a:spcBef>
                        <a:spcAft>
                          <a:spcPts val="300"/>
                        </a:spcAft>
                      </a:pPr>
                      <a:r>
                        <a:rPr lang="en-US" sz="1200" b="1" dirty="0">
                          <a:solidFill>
                            <a:srgbClr val="000000"/>
                          </a:solidFill>
                          <a:effectLst/>
                          <a:latin typeface="Times New Roman" charset="0"/>
                          <a:ea typeface="Times New Roman" charset="0"/>
                          <a:cs typeface="Times New Roman" charset="0"/>
                        </a:rPr>
                        <a:t>Community</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lgn="ctr">
                        <a:spcBef>
                          <a:spcPts val="300"/>
                        </a:spcBef>
                        <a:spcAft>
                          <a:spcPts val="300"/>
                        </a:spcAft>
                      </a:pPr>
                      <a:r>
                        <a:rPr lang="en-US" sz="1200" b="1" dirty="0">
                          <a:solidFill>
                            <a:srgbClr val="000000"/>
                          </a:solidFill>
                          <a:effectLst/>
                          <a:latin typeface="Times New Roman" charset="0"/>
                          <a:ea typeface="Times New Roman" charset="0"/>
                          <a:cs typeface="Times New Roman" charset="0"/>
                        </a:rPr>
                        <a:t>Public</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lgn="ctr">
                        <a:spcBef>
                          <a:spcPts val="300"/>
                        </a:spcBef>
                        <a:spcAft>
                          <a:spcPts val="300"/>
                        </a:spcAft>
                      </a:pPr>
                      <a:r>
                        <a:rPr lang="en-US" sz="1200" b="1">
                          <a:solidFill>
                            <a:srgbClr val="000000"/>
                          </a:solidFill>
                          <a:effectLst/>
                          <a:latin typeface="Times New Roman" charset="0"/>
                          <a:ea typeface="Times New Roman" charset="0"/>
                          <a:cs typeface="Times New Roman" charset="0"/>
                        </a:rPr>
                        <a:t>Hybrid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0"/>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Scalability</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Limited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Limited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1"/>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Security</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Most secure option</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secure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Moderately secure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secure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2"/>
                  </a:ext>
                </a:extLst>
              </a:tr>
              <a:tr h="1028686">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Performance</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good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dirty="0">
                          <a:solidFill>
                            <a:srgbClr val="000000"/>
                          </a:solidFill>
                          <a:effectLst/>
                          <a:latin typeface="Times New Roman" charset="0"/>
                          <a:ea typeface="Times New Roman" charset="0"/>
                          <a:cs typeface="Times New Roman" charset="0"/>
                        </a:rPr>
                        <a:t>Very good </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Low to medium</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Good</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3"/>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Reliability</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 </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Very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Medium</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Medium to 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4"/>
                  </a:ext>
                </a:extLst>
              </a:tr>
              <a:tr h="514343">
                <a:tc>
                  <a:txBody>
                    <a:bodyPr/>
                    <a:lstStyle/>
                    <a:p>
                      <a:pPr marL="0" marR="0">
                        <a:spcBef>
                          <a:spcPts val="300"/>
                        </a:spcBef>
                        <a:spcAft>
                          <a:spcPts val="300"/>
                        </a:spcAft>
                      </a:pPr>
                      <a:r>
                        <a:rPr lang="en-US" sz="1200" b="1">
                          <a:solidFill>
                            <a:srgbClr val="000000"/>
                          </a:solidFill>
                          <a:effectLst/>
                          <a:latin typeface="Times New Roman" charset="0"/>
                          <a:ea typeface="Times New Roman" charset="0"/>
                          <a:cs typeface="Times New Roman" charset="0"/>
                        </a:rPr>
                        <a:t>Cost</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High</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Medium</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a:solidFill>
                            <a:srgbClr val="000000"/>
                          </a:solidFill>
                          <a:effectLst/>
                          <a:latin typeface="Times New Roman" charset="0"/>
                          <a:ea typeface="Times New Roman" charset="0"/>
                          <a:cs typeface="Times New Roman" charset="0"/>
                        </a:rPr>
                        <a:t>Low</a:t>
                      </a:r>
                      <a:endParaRPr lang="en-US" sz="120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tc>
                  <a:txBody>
                    <a:bodyPr/>
                    <a:lstStyle/>
                    <a:p>
                      <a:pPr marL="0" marR="0">
                        <a:spcBef>
                          <a:spcPts val="300"/>
                        </a:spcBef>
                        <a:spcAft>
                          <a:spcPts val="300"/>
                        </a:spcAft>
                      </a:pPr>
                      <a:r>
                        <a:rPr lang="en-US" sz="1200" dirty="0">
                          <a:solidFill>
                            <a:srgbClr val="000000"/>
                          </a:solidFill>
                          <a:effectLst/>
                          <a:latin typeface="Times New Roman" charset="0"/>
                          <a:ea typeface="Times New Roman" charset="0"/>
                          <a:cs typeface="Times New Roman" charset="0"/>
                        </a:rPr>
                        <a:t>Medium</a:t>
                      </a:r>
                      <a:endParaRPr lang="en-US" sz="1200" dirty="0">
                        <a:effectLst/>
                        <a:latin typeface="Times New Roman"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CFFCC"/>
                    </a:solidFill>
                  </a:tcPr>
                </a:tc>
                <a:extLst>
                  <a:ext uri="{0D108BD9-81ED-4DB2-BD59-A6C34878D82A}">
                    <a16:rowId xmlns:a16="http://schemas.microsoft.com/office/drawing/2014/main" val="10005"/>
                  </a:ext>
                </a:extLst>
              </a:tr>
            </a:tbl>
          </a:graphicData>
        </a:graphic>
      </p:graphicFrame>
      <p:sp>
        <p:nvSpPr>
          <p:cNvPr id="5" name="Rectangle 4"/>
          <p:cNvSpPr/>
          <p:nvPr/>
        </p:nvSpPr>
        <p:spPr>
          <a:xfrm>
            <a:off x="457199" y="5257800"/>
            <a:ext cx="8382001" cy="830997"/>
          </a:xfrm>
          <a:prstGeom prst="rect">
            <a:avLst/>
          </a:prstGeom>
        </p:spPr>
        <p:txBody>
          <a:bodyPr wrap="square">
            <a:spAutoFit/>
          </a:bodyPr>
          <a:lstStyle/>
          <a:p>
            <a:pPr algn="ctr"/>
            <a:r>
              <a:rPr lang="en-US" sz="2400" b="1" dirty="0">
                <a:latin typeface="Times" charset="0"/>
                <a:ea typeface="Times New Roman" charset="0"/>
                <a:cs typeface="Times New Roman" charset="0"/>
              </a:rPr>
              <a:t>Table 13.1 </a:t>
            </a:r>
          </a:p>
          <a:p>
            <a:pPr algn="ctr"/>
            <a:r>
              <a:rPr lang="en-US" sz="2400" b="1" dirty="0">
                <a:latin typeface="Times" charset="0"/>
                <a:ea typeface="Times New Roman" charset="0"/>
                <a:cs typeface="Times New Roman" charset="0"/>
              </a:rPr>
              <a:t>Comparison of Cloud Deployment Models</a:t>
            </a:r>
            <a:r>
              <a:rPr lang="en-US" sz="2400" dirty="0"/>
              <a:t> </a:t>
            </a:r>
          </a:p>
        </p:txBody>
      </p:sp>
      <p:sp useBgFill="1">
        <p:nvSpPr>
          <p:cNvPr id="2" name="TextBox 1"/>
          <p:cNvSpPr txBox="1"/>
          <p:nvPr/>
        </p:nvSpPr>
        <p:spPr>
          <a:xfrm>
            <a:off x="323528" y="1312164"/>
            <a:ext cx="1512168" cy="676675"/>
          </a:xfrm>
          <a:prstGeom prst="rect">
            <a:avLst/>
          </a:prstGeom>
        </p:spPr>
        <p:txBody>
          <a:bodyPr wrap="square" rtlCol="0">
            <a:spAutoFit/>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57200" y="0"/>
            <a:ext cx="8229600" cy="1340768"/>
          </a:xfrm>
        </p:spPr>
        <p:txBody>
          <a:bodyPr/>
          <a:lstStyle/>
          <a:p>
            <a:pPr algn="ctr"/>
            <a:r>
              <a:rPr lang="en-US" dirty="0">
                <a:solidFill>
                  <a:schemeClr val="accent6">
                    <a:lumMod val="40000"/>
                    <a:lumOff val="60000"/>
                  </a:schemeClr>
                </a:solidFill>
              </a:rPr>
              <a:t>Cloud Computing:</a:t>
            </a:r>
          </a:p>
        </p:txBody>
      </p:sp>
      <p:sp>
        <p:nvSpPr>
          <p:cNvPr id="4" name="Content Placeholder 3"/>
          <p:cNvSpPr>
            <a:spLocks noGrp="1"/>
          </p:cNvSpPr>
          <p:nvPr>
            <p:ph sz="half" idx="4294967295"/>
          </p:nvPr>
        </p:nvSpPr>
        <p:spPr>
          <a:xfrm>
            <a:off x="658904" y="1916832"/>
            <a:ext cx="7951696" cy="4483968"/>
          </a:xfrm>
          <a:prstGeom prst="rect">
            <a:avLst/>
          </a:prstGeom>
        </p:spPr>
        <p:txBody>
          <a:bodyPr/>
          <a:lstStyle/>
          <a:p>
            <a:pPr>
              <a:buClr>
                <a:schemeClr val="accent3">
                  <a:lumMod val="50000"/>
                </a:schemeClr>
              </a:buClr>
            </a:pPr>
            <a:r>
              <a:rPr lang="en-US" sz="2200" dirty="0"/>
              <a:t>NIST SP-500-292 (</a:t>
            </a:r>
            <a:r>
              <a:rPr lang="en-US" sz="2200" i="1" dirty="0"/>
              <a:t>NIST Cloud Computing Reference Architecture) </a:t>
            </a:r>
            <a:r>
              <a:rPr lang="en-US" sz="2200" dirty="0"/>
              <a:t>establishes reference architecture, described as follows:</a:t>
            </a:r>
          </a:p>
        </p:txBody>
      </p:sp>
      <p:sp>
        <p:nvSpPr>
          <p:cNvPr id="6" name="TextBox 5"/>
          <p:cNvSpPr txBox="1"/>
          <p:nvPr/>
        </p:nvSpPr>
        <p:spPr>
          <a:xfrm>
            <a:off x="1167652" y="3505200"/>
            <a:ext cx="6934200" cy="2585323"/>
          </a:xfrm>
          <a:prstGeom prst="rect">
            <a:avLst/>
          </a:prstGeom>
          <a:noFill/>
        </p:spPr>
        <p:txBody>
          <a:bodyPr wrap="square" rtlCol="0">
            <a:spAutoFit/>
          </a:bodyPr>
          <a:lstStyle/>
          <a:p>
            <a:r>
              <a:rPr lang="en-US" dirty="0">
                <a:latin typeface="+mn-lt"/>
              </a:rPr>
              <a:t>“The NIST cloud computing reference architecture focuses on the requirements of “what” cloud services provide, not a “how to” design solution and implementation. The reference architecture is intended to facilitate the understanding of the operational intricacies in cloud computing. It does not represent the system architecture of a specific cloud computing system; instead it is a tool for describing, discussing, and developing a system-specific architecture using a common framework of reference.”</a:t>
            </a:r>
          </a:p>
          <a:p>
            <a:endParaRPr lang="en-US" dirty="0"/>
          </a:p>
        </p:txBody>
      </p:sp>
    </p:spTree>
    <p:extLst>
      <p:ext uri="{BB962C8B-B14F-4D97-AF65-F5344CB8AC3E}">
        <p14:creationId xmlns:p14="http://schemas.microsoft.com/office/powerpoint/2010/main" val="2089256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71400"/>
            <a:ext cx="9144000" cy="1323041"/>
          </a:xfrm>
        </p:spPr>
        <p:txBody>
          <a:bodyPr/>
          <a:lstStyle/>
          <a:p>
            <a:pPr algn="ctr" fontAlgn="base">
              <a:spcAft>
                <a:spcPct val="0"/>
              </a:spcAft>
            </a:pPr>
            <a:r>
              <a:rPr lang="en-US" dirty="0">
                <a:solidFill>
                  <a:schemeClr val="accent6">
                    <a:lumMod val="40000"/>
                    <a:lumOff val="60000"/>
                  </a:schemeClr>
                </a:solidFill>
              </a:rPr>
              <a:t>Objectives</a:t>
            </a:r>
          </a:p>
        </p:txBody>
      </p:sp>
      <p:graphicFrame>
        <p:nvGraphicFramePr>
          <p:cNvPr id="6" name="Content Placeholder 5"/>
          <p:cNvGraphicFramePr>
            <a:graphicFrameLocks noGrp="1"/>
          </p:cNvGraphicFramePr>
          <p:nvPr>
            <p:ph idx="4294967295"/>
            <p:extLst>
              <p:ext uri="{D42A27DB-BD31-4B8C-83A1-F6EECF244321}">
                <p14:modId xmlns:p14="http://schemas.microsoft.com/office/powerpoint/2010/main" val="819394258"/>
              </p:ext>
            </p:extLst>
          </p:nvPr>
        </p:nvGraphicFramePr>
        <p:xfrm>
          <a:off x="447040" y="1783080"/>
          <a:ext cx="8229600" cy="4343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89" t="23099" r="-189" b="12853"/>
          <a:stretch/>
        </p:blipFill>
        <p:spPr>
          <a:xfrm>
            <a:off x="827584" y="260648"/>
            <a:ext cx="7530415" cy="6241740"/>
          </a:xfrm>
          <a:prstGeom prst="rect">
            <a:avLst/>
          </a:prstGeom>
          <a:solidFill>
            <a:schemeClr val="accent3">
              <a:lumMod val="75000"/>
            </a:schemeClr>
          </a:solidFill>
        </p:spPr>
      </p:pic>
    </p:spTree>
    <p:extLst>
      <p:ext uri="{BB962C8B-B14F-4D97-AF65-F5344CB8AC3E}">
        <p14:creationId xmlns:p14="http://schemas.microsoft.com/office/powerpoint/2010/main" val="525719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4300" b="27951"/>
          <a:stretch/>
        </p:blipFill>
        <p:spPr>
          <a:xfrm>
            <a:off x="467544" y="381297"/>
            <a:ext cx="8194801" cy="6124324"/>
          </a:xfrm>
          <a:prstGeom prst="rect">
            <a:avLst/>
          </a:prstGeom>
          <a:solidFill>
            <a:schemeClr val="lt1">
              <a:hueOff val="0"/>
              <a:satOff val="0"/>
              <a:lumOff val="0"/>
            </a:schemeClr>
          </a:solidFill>
        </p:spPr>
      </p:pic>
    </p:spTree>
    <p:extLst>
      <p:ext uri="{BB962C8B-B14F-4D97-AF65-F5344CB8AC3E}">
        <p14:creationId xmlns:p14="http://schemas.microsoft.com/office/powerpoint/2010/main" val="832058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13</a:t>
            </a:r>
          </a:p>
        </p:txBody>
      </p:sp>
      <p:sp>
        <p:nvSpPr>
          <p:cNvPr id="13" name="Subtitle 12"/>
          <p:cNvSpPr>
            <a:spLocks noGrp="1"/>
          </p:cNvSpPr>
          <p:nvPr>
            <p:ph type="subTitle" idx="1"/>
          </p:nvPr>
        </p:nvSpPr>
        <p:spPr>
          <a:xfrm>
            <a:off x="1371600" y="5229200"/>
            <a:ext cx="6400800" cy="943000"/>
          </a:xfrm>
        </p:spPr>
        <p:txBody>
          <a:bodyPr>
            <a:normAutofit/>
          </a:bodyPr>
          <a:lstStyle/>
          <a:p>
            <a:r>
              <a:rPr lang="en-US" sz="3200" dirty="0"/>
              <a:t>Cloud and </a:t>
            </a:r>
            <a:r>
              <a:rPr lang="en-US" sz="3200" dirty="0" err="1"/>
              <a:t>IoT</a:t>
            </a:r>
            <a:r>
              <a:rPr lang="en-US" sz="3200" dirty="0"/>
              <a:t> Security</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b="2351"/>
          <a:stretch/>
        </p:blipFill>
        <p:spPr>
          <a:xfrm>
            <a:off x="19886" y="-99392"/>
            <a:ext cx="5481564" cy="6840760"/>
          </a:xfrm>
          <a:prstGeom prst="rect">
            <a:avLst/>
          </a:prstGeom>
        </p:spPr>
      </p:pic>
      <p:sp>
        <p:nvSpPr>
          <p:cNvPr id="4" name="TextBox 3"/>
          <p:cNvSpPr txBox="1"/>
          <p:nvPr/>
        </p:nvSpPr>
        <p:spPr>
          <a:xfrm rot="10800000" flipV="1">
            <a:off x="6012160" y="1177008"/>
            <a:ext cx="2808312" cy="3724096"/>
          </a:xfrm>
          <a:prstGeom prst="rect">
            <a:avLst/>
          </a:prstGeom>
          <a:noFill/>
        </p:spPr>
        <p:txBody>
          <a:bodyPr wrap="square" rtlCol="0">
            <a:spAutoFit/>
          </a:bodyPr>
          <a:lstStyle/>
          <a:p>
            <a:pPr algn="ctr"/>
            <a:r>
              <a:rPr lang="en-US" sz="3200" b="1" dirty="0">
                <a:latin typeface="+mn-lt"/>
              </a:rPr>
              <a:t>Table 13.2 </a:t>
            </a:r>
          </a:p>
          <a:p>
            <a:pPr algn="ctr"/>
            <a:endParaRPr lang="en-US" sz="2400" b="1" dirty="0">
              <a:latin typeface="+mn-lt"/>
            </a:endParaRPr>
          </a:p>
          <a:p>
            <a:pPr algn="ctr"/>
            <a:r>
              <a:rPr lang="en-US" sz="2000" b="1" dirty="0">
                <a:latin typeface="+mn-lt"/>
              </a:rPr>
              <a:t>NIST Guidelines </a:t>
            </a:r>
          </a:p>
          <a:p>
            <a:pPr algn="ctr"/>
            <a:r>
              <a:rPr lang="en-US" sz="2000" b="1" dirty="0">
                <a:latin typeface="+mn-lt"/>
              </a:rPr>
              <a:t>on </a:t>
            </a:r>
          </a:p>
          <a:p>
            <a:pPr algn="ctr"/>
            <a:r>
              <a:rPr lang="en-US" sz="2000" b="1" dirty="0">
                <a:latin typeface="+mn-lt"/>
              </a:rPr>
              <a:t>Cloud Security </a:t>
            </a:r>
          </a:p>
          <a:p>
            <a:pPr algn="ctr"/>
            <a:r>
              <a:rPr lang="en-US" sz="2000" b="1" dirty="0">
                <a:latin typeface="+mn-lt"/>
              </a:rPr>
              <a:t>and </a:t>
            </a:r>
          </a:p>
          <a:p>
            <a:pPr algn="ctr"/>
            <a:r>
              <a:rPr lang="en-US" sz="2000" b="1" dirty="0">
                <a:latin typeface="+mn-lt"/>
              </a:rPr>
              <a:t>Privacy Issues </a:t>
            </a:r>
          </a:p>
          <a:p>
            <a:pPr algn="ctr"/>
            <a:r>
              <a:rPr lang="en-US" sz="2000" b="1" dirty="0">
                <a:latin typeface="+mn-lt"/>
              </a:rPr>
              <a:t>and Recommendations</a:t>
            </a:r>
          </a:p>
          <a:p>
            <a:pPr algn="ctr"/>
            <a:endParaRPr lang="en-US" sz="2000" b="1" dirty="0"/>
          </a:p>
          <a:p>
            <a:pPr algn="ctr"/>
            <a:r>
              <a:rPr lang="en-US" sz="1200" dirty="0"/>
              <a:t> (Page 1 of 2)</a:t>
            </a:r>
          </a:p>
        </p:txBody>
      </p:sp>
      <p:sp>
        <p:nvSpPr>
          <p:cNvPr id="6" name="TextBox 5"/>
          <p:cNvSpPr txBox="1"/>
          <p:nvPr/>
        </p:nvSpPr>
        <p:spPr>
          <a:xfrm>
            <a:off x="6239316" y="6381328"/>
            <a:ext cx="2581156" cy="246221"/>
          </a:xfrm>
          <a:prstGeom prst="rect">
            <a:avLst/>
          </a:prstGeom>
          <a:noFill/>
        </p:spPr>
        <p:txBody>
          <a:bodyPr wrap="none" rtlCol="0">
            <a:spAutoFit/>
          </a:bodyPr>
          <a:lstStyle/>
          <a:p>
            <a:r>
              <a:rPr lang="en-US" sz="1000">
                <a:latin typeface="+mn-lt"/>
              </a:rPr>
              <a:t>(Table is on pages 433-434 in the textbook)</a:t>
            </a:r>
          </a:p>
        </p:txBody>
      </p:sp>
    </p:spTree>
    <p:extLst>
      <p:ext uri="{BB962C8B-B14F-4D97-AF65-F5344CB8AC3E}">
        <p14:creationId xmlns:p14="http://schemas.microsoft.com/office/powerpoint/2010/main" val="1342651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rot="10800000" flipV="1">
            <a:off x="0" y="4692043"/>
            <a:ext cx="9144000" cy="2062103"/>
          </a:xfrm>
          <a:prstGeom prst="rect">
            <a:avLst/>
          </a:prstGeom>
          <a:noFill/>
        </p:spPr>
        <p:txBody>
          <a:bodyPr wrap="square" rtlCol="0">
            <a:spAutoFit/>
          </a:bodyPr>
          <a:lstStyle/>
          <a:p>
            <a:pPr algn="ctr"/>
            <a:r>
              <a:rPr lang="en-US" sz="3200" b="1" dirty="0">
                <a:latin typeface="+mn-lt"/>
              </a:rPr>
              <a:t>Table 13.2 </a:t>
            </a:r>
          </a:p>
          <a:p>
            <a:pPr algn="ctr"/>
            <a:endParaRPr lang="en-US" sz="2400" b="1" dirty="0">
              <a:latin typeface="+mn-lt"/>
            </a:endParaRPr>
          </a:p>
          <a:p>
            <a:pPr algn="ctr"/>
            <a:r>
              <a:rPr lang="en-US" sz="2000" b="1" dirty="0">
                <a:latin typeface="+mn-lt"/>
              </a:rPr>
              <a:t>NIST Guidelines on Cloud Security and Privacy Issues and Recommendations</a:t>
            </a:r>
          </a:p>
          <a:p>
            <a:endParaRPr lang="en-US" sz="2000" b="1" dirty="0"/>
          </a:p>
          <a:p>
            <a:pPr algn="ctr"/>
            <a:r>
              <a:rPr lang="en-US" sz="1200" dirty="0"/>
              <a:t> (Page 2 of 2)</a:t>
            </a:r>
          </a:p>
        </p:txBody>
      </p:sp>
      <p:pic>
        <p:nvPicPr>
          <p:cNvPr id="2" name="Picture 1"/>
          <p:cNvPicPr>
            <a:picLocks noChangeAspect="1"/>
          </p:cNvPicPr>
          <p:nvPr/>
        </p:nvPicPr>
        <p:blipFill>
          <a:blip r:embed="rId3"/>
          <a:stretch>
            <a:fillRect/>
          </a:stretch>
        </p:blipFill>
        <p:spPr>
          <a:xfrm>
            <a:off x="251520" y="764703"/>
            <a:ext cx="8352928" cy="3725891"/>
          </a:xfrm>
          <a:prstGeom prst="rect">
            <a:avLst/>
          </a:prstGeom>
        </p:spPr>
      </p:pic>
    </p:spTree>
    <p:extLst>
      <p:ext uri="{BB962C8B-B14F-4D97-AF65-F5344CB8AC3E}">
        <p14:creationId xmlns:p14="http://schemas.microsoft.com/office/powerpoint/2010/main" val="12235943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600200"/>
          </a:xfrm>
        </p:spPr>
        <p:txBody>
          <a:bodyPr/>
          <a:lstStyle/>
          <a:p>
            <a:r>
              <a:rPr lang="en-US" dirty="0">
                <a:solidFill>
                  <a:schemeClr val="accent6">
                    <a:lumMod val="40000"/>
                    <a:lumOff val="60000"/>
                  </a:schemeClr>
                </a:solidFill>
              </a:rPr>
              <a:t>Security Issues for Cloud Computing</a:t>
            </a:r>
          </a:p>
        </p:txBody>
      </p:sp>
      <p:sp>
        <p:nvSpPr>
          <p:cNvPr id="3" name="Content Placeholder 2"/>
          <p:cNvSpPr>
            <a:spLocks noGrp="1"/>
          </p:cNvSpPr>
          <p:nvPr>
            <p:ph idx="1"/>
          </p:nvPr>
        </p:nvSpPr>
        <p:spPr>
          <a:xfrm>
            <a:off x="326971" y="1988841"/>
            <a:ext cx="8229600" cy="4873560"/>
          </a:xfrm>
        </p:spPr>
        <p:txBody>
          <a:bodyPr>
            <a:normAutofit fontScale="70000" lnSpcReduction="20000"/>
          </a:bodyPr>
          <a:lstStyle/>
          <a:p>
            <a:pPr>
              <a:spcAft>
                <a:spcPts val="1200"/>
              </a:spcAft>
              <a:buClr>
                <a:schemeClr val="accent6">
                  <a:lumMod val="60000"/>
                  <a:lumOff val="40000"/>
                </a:schemeClr>
              </a:buClr>
              <a:buSzPct val="140000"/>
            </a:pPr>
            <a:r>
              <a:rPr lang="en-US" dirty="0">
                <a:latin typeface="+mn-lt"/>
              </a:rPr>
              <a:t>Security is a major consideration when augmenting or replacing on-premises systems with cloud services</a:t>
            </a:r>
          </a:p>
          <a:p>
            <a:pPr>
              <a:spcAft>
                <a:spcPts val="1200"/>
              </a:spcAft>
              <a:buClr>
                <a:schemeClr val="accent6">
                  <a:lumMod val="60000"/>
                  <a:lumOff val="40000"/>
                </a:schemeClr>
              </a:buClr>
              <a:buSzPct val="140000"/>
            </a:pPr>
            <a:r>
              <a:rPr lang="en-US" dirty="0">
                <a:latin typeface="+mn-lt"/>
              </a:rPr>
              <a:t>Allaying security concerns is frequently a prerequisite for further discussions about migrating part or all of an organization’s computing architecture to the cloud</a:t>
            </a:r>
          </a:p>
          <a:p>
            <a:pPr>
              <a:spcAft>
                <a:spcPts val="1200"/>
              </a:spcAft>
              <a:buClr>
                <a:schemeClr val="accent6">
                  <a:lumMod val="60000"/>
                  <a:lumOff val="40000"/>
                </a:schemeClr>
              </a:buClr>
              <a:buSzPct val="140000"/>
            </a:pPr>
            <a:r>
              <a:rPr lang="en-US" dirty="0">
                <a:latin typeface="+mn-lt"/>
              </a:rPr>
              <a:t>Availability is another major concern</a:t>
            </a:r>
          </a:p>
          <a:p>
            <a:pPr>
              <a:spcAft>
                <a:spcPts val="1200"/>
              </a:spcAft>
              <a:buClr>
                <a:schemeClr val="accent6">
                  <a:lumMod val="60000"/>
                  <a:lumOff val="40000"/>
                </a:schemeClr>
              </a:buClr>
              <a:buSzPct val="140000"/>
            </a:pPr>
            <a:r>
              <a:rPr lang="en-US" dirty="0">
                <a:latin typeface="+mn-lt"/>
              </a:rPr>
              <a:t>Auditability of data must be ensured</a:t>
            </a:r>
          </a:p>
          <a:p>
            <a:pPr>
              <a:buClr>
                <a:schemeClr val="accent6">
                  <a:lumMod val="60000"/>
                  <a:lumOff val="40000"/>
                </a:schemeClr>
              </a:buClr>
              <a:buSzPct val="140000"/>
            </a:pPr>
            <a:r>
              <a:rPr lang="en-US" dirty="0">
                <a:latin typeface="+mn-lt"/>
              </a:rPr>
              <a:t>Businesses should perform due diligence on security threats both from outside and inside the cloud</a:t>
            </a:r>
          </a:p>
          <a:p>
            <a:pPr lvl="2">
              <a:buClr>
                <a:schemeClr val="accent6">
                  <a:lumMod val="60000"/>
                  <a:lumOff val="40000"/>
                </a:schemeClr>
              </a:buClr>
              <a:buSzPct val="140000"/>
            </a:pPr>
            <a:r>
              <a:rPr lang="en-US" sz="1900" dirty="0">
                <a:latin typeface="+mn-lt"/>
              </a:rPr>
              <a:t>Cloud users are responsible for application-level security</a:t>
            </a:r>
          </a:p>
          <a:p>
            <a:pPr lvl="2">
              <a:buClr>
                <a:schemeClr val="accent6">
                  <a:lumMod val="60000"/>
                  <a:lumOff val="40000"/>
                </a:schemeClr>
              </a:buClr>
              <a:buSzPct val="140000"/>
            </a:pPr>
            <a:r>
              <a:rPr lang="en-US" sz="1900" dirty="0">
                <a:latin typeface="+mn-lt"/>
              </a:rPr>
              <a:t>Cloud vendors are responsible for physical security and some software security</a:t>
            </a:r>
          </a:p>
          <a:p>
            <a:pPr lvl="2">
              <a:spcAft>
                <a:spcPts val="1200"/>
              </a:spcAft>
              <a:buClr>
                <a:schemeClr val="accent6">
                  <a:lumMod val="60000"/>
                  <a:lumOff val="40000"/>
                </a:schemeClr>
              </a:buClr>
              <a:buSzPct val="140000"/>
            </a:pPr>
            <a:r>
              <a:rPr lang="en-US" sz="1900" dirty="0">
                <a:latin typeface="+mn-lt"/>
              </a:rPr>
              <a:t>Security for intermediate layers of the software stack is shared between users and vendors</a:t>
            </a:r>
          </a:p>
          <a:p>
            <a:pPr>
              <a:spcAft>
                <a:spcPts val="1200"/>
              </a:spcAft>
              <a:buClr>
                <a:schemeClr val="accent6">
                  <a:lumMod val="60000"/>
                  <a:lumOff val="40000"/>
                </a:schemeClr>
              </a:buClr>
              <a:buSzPct val="140000"/>
            </a:pPr>
            <a:r>
              <a:rPr lang="en-US" dirty="0">
                <a:latin typeface="+mn-lt"/>
              </a:rPr>
              <a:t>Cloud providers must guard against theft or denial-of-service attacks by their users and users need to be protected from one another</a:t>
            </a:r>
          </a:p>
          <a:p>
            <a:pPr>
              <a:buClr>
                <a:schemeClr val="accent6">
                  <a:lumMod val="60000"/>
                  <a:lumOff val="40000"/>
                </a:schemeClr>
              </a:buClr>
              <a:buSzPct val="140000"/>
            </a:pPr>
            <a:r>
              <a:rPr lang="en-US" dirty="0">
                <a:latin typeface="+mn-lt"/>
              </a:rPr>
              <a:t>Businesses should consider the extent to which subscribers are protected against the provider, especially in the area of inadvertent data loss</a:t>
            </a:r>
          </a:p>
          <a:p>
            <a:pPr>
              <a:buClr>
                <a:schemeClr val="accent6">
                  <a:lumMod val="60000"/>
                  <a:lumOff val="40000"/>
                </a:schemeClr>
              </a:buClr>
              <a:buSzPct val="140000"/>
            </a:pPr>
            <a:endParaRPr lang="en-US" dirty="0">
              <a:latin typeface="+mn-lt"/>
            </a:endParaRPr>
          </a:p>
        </p:txBody>
      </p:sp>
    </p:spTree>
    <p:extLst>
      <p:ext uri="{BB962C8B-B14F-4D97-AF65-F5344CB8AC3E}">
        <p14:creationId xmlns:p14="http://schemas.microsoft.com/office/powerpoint/2010/main" val="10423047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3212976"/>
            <a:ext cx="8784976" cy="3379518"/>
          </a:xfrm>
          <a:prstGeom prst="rect">
            <a:avLst/>
          </a:prstGeom>
        </p:spPr>
      </p:pic>
      <p:sp>
        <p:nvSpPr>
          <p:cNvPr id="5" name="TextBox 4"/>
          <p:cNvSpPr txBox="1"/>
          <p:nvPr/>
        </p:nvSpPr>
        <p:spPr>
          <a:xfrm>
            <a:off x="0" y="476672"/>
            <a:ext cx="9144000" cy="1877437"/>
          </a:xfrm>
          <a:prstGeom prst="rect">
            <a:avLst/>
          </a:prstGeom>
          <a:noFill/>
        </p:spPr>
        <p:txBody>
          <a:bodyPr wrap="square" rtlCol="0">
            <a:spAutoFit/>
          </a:bodyPr>
          <a:lstStyle/>
          <a:p>
            <a:pPr algn="ctr"/>
            <a:r>
              <a:rPr lang="en-US" sz="4400" dirty="0">
                <a:latin typeface="+mn-lt"/>
              </a:rPr>
              <a:t>Table 13.3</a:t>
            </a:r>
          </a:p>
          <a:p>
            <a:pPr algn="ctr"/>
            <a:endParaRPr lang="en-US" sz="3600" dirty="0">
              <a:latin typeface="+mn-lt"/>
            </a:endParaRPr>
          </a:p>
          <a:p>
            <a:pPr algn="ctr"/>
            <a:r>
              <a:rPr lang="en-US" sz="3600" dirty="0">
                <a:latin typeface="+mn-lt"/>
              </a:rPr>
              <a:t>Control Functions and Classes</a:t>
            </a:r>
          </a:p>
        </p:txBody>
      </p:sp>
    </p:spTree>
    <p:extLst>
      <p:ext uri="{BB962C8B-B14F-4D97-AF65-F5344CB8AC3E}">
        <p14:creationId xmlns:p14="http://schemas.microsoft.com/office/powerpoint/2010/main" val="991959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600200"/>
          </a:xfrm>
        </p:spPr>
        <p:txBody>
          <a:bodyPr/>
          <a:lstStyle/>
          <a:p>
            <a:r>
              <a:rPr lang="en-US" dirty="0">
                <a:solidFill>
                  <a:schemeClr val="accent6">
                    <a:lumMod val="40000"/>
                    <a:lumOff val="60000"/>
                  </a:schemeClr>
                </a:solidFill>
              </a:rPr>
              <a:t>Risks and </a:t>
            </a:r>
            <a:br>
              <a:rPr lang="en-US" dirty="0">
                <a:solidFill>
                  <a:schemeClr val="accent6">
                    <a:lumMod val="40000"/>
                    <a:lumOff val="60000"/>
                  </a:schemeClr>
                </a:solidFill>
              </a:rPr>
            </a:br>
            <a:r>
              <a:rPr lang="en-US" dirty="0">
                <a:solidFill>
                  <a:schemeClr val="accent6">
                    <a:lumMod val="40000"/>
                    <a:lumOff val="60000"/>
                  </a:schemeClr>
                </a:solidFill>
              </a:rPr>
              <a:t>Countermeasures</a:t>
            </a:r>
          </a:p>
        </p:txBody>
      </p:sp>
      <p:sp>
        <p:nvSpPr>
          <p:cNvPr id="3" name="Content Placeholder 2"/>
          <p:cNvSpPr>
            <a:spLocks noGrp="1"/>
          </p:cNvSpPr>
          <p:nvPr>
            <p:ph idx="1"/>
          </p:nvPr>
        </p:nvSpPr>
        <p:spPr>
          <a:xfrm>
            <a:off x="395536" y="1600200"/>
            <a:ext cx="8229600" cy="5069160"/>
          </a:xfrm>
        </p:spPr>
        <p:txBody>
          <a:bodyPr>
            <a:normAutofit/>
          </a:bodyPr>
          <a:lstStyle/>
          <a:p>
            <a:pPr marL="0" indent="0">
              <a:spcAft>
                <a:spcPts val="1200"/>
              </a:spcAft>
              <a:buClr>
                <a:schemeClr val="accent6">
                  <a:lumMod val="60000"/>
                  <a:lumOff val="40000"/>
                </a:schemeClr>
              </a:buClr>
              <a:buSzPct val="140000"/>
              <a:buNone/>
            </a:pPr>
            <a:r>
              <a:rPr lang="en-US" sz="2800" dirty="0">
                <a:latin typeface="+mn-lt"/>
              </a:rPr>
              <a:t>The Cloud Security Alliance lists the following as the top cloud-specific security threats</a:t>
            </a:r>
            <a:r>
              <a:rPr lang="en-US" sz="2800" dirty="0"/>
              <a:t>:</a:t>
            </a:r>
            <a:endParaRPr lang="en-US" sz="2800" dirty="0">
              <a:latin typeface="+mn-lt"/>
            </a:endParaRPr>
          </a:p>
          <a:p>
            <a:pPr>
              <a:buClr>
                <a:schemeClr val="accent6">
                  <a:lumMod val="60000"/>
                  <a:lumOff val="40000"/>
                </a:schemeClr>
              </a:buClr>
              <a:buSzPct val="140000"/>
            </a:pPr>
            <a:r>
              <a:rPr lang="en-US" dirty="0">
                <a:latin typeface="+mn-lt"/>
              </a:rPr>
              <a:t>Abuse and nefarious use of cloud computing</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Stricter initial registration and validation processes</a:t>
            </a:r>
          </a:p>
          <a:p>
            <a:pPr lvl="2">
              <a:buClr>
                <a:schemeClr val="accent6">
                  <a:lumMod val="60000"/>
                  <a:lumOff val="40000"/>
                </a:schemeClr>
              </a:buClr>
              <a:buSzPct val="140000"/>
            </a:pPr>
            <a:r>
              <a:rPr lang="en-US" dirty="0">
                <a:latin typeface="+mn-lt"/>
              </a:rPr>
              <a:t>Enhanced credit card fraud monitoring and coordination</a:t>
            </a:r>
          </a:p>
          <a:p>
            <a:pPr lvl="2">
              <a:buClr>
                <a:schemeClr val="accent6">
                  <a:lumMod val="60000"/>
                  <a:lumOff val="40000"/>
                </a:schemeClr>
              </a:buClr>
              <a:buSzPct val="140000"/>
            </a:pPr>
            <a:r>
              <a:rPr lang="en-US" dirty="0">
                <a:latin typeface="+mn-lt"/>
              </a:rPr>
              <a:t>Comprehensive inspection of customer network traffic</a:t>
            </a:r>
          </a:p>
          <a:p>
            <a:pPr lvl="2">
              <a:buClr>
                <a:schemeClr val="accent6">
                  <a:lumMod val="60000"/>
                  <a:lumOff val="40000"/>
                </a:schemeClr>
              </a:buClr>
              <a:buSzPct val="140000"/>
            </a:pPr>
            <a:r>
              <a:rPr lang="en-US" dirty="0">
                <a:latin typeface="+mn-lt"/>
              </a:rPr>
              <a:t>Monitoring public blacklists for one’s own network blocks</a:t>
            </a:r>
          </a:p>
          <a:p>
            <a:pPr>
              <a:buClr>
                <a:schemeClr val="accent6">
                  <a:lumMod val="60000"/>
                  <a:lumOff val="40000"/>
                </a:schemeClr>
              </a:buClr>
              <a:buSzPct val="140000"/>
            </a:pPr>
            <a:r>
              <a:rPr lang="en-US" dirty="0">
                <a:latin typeface="+mn-lt"/>
              </a:rPr>
              <a:t>Insecure interfaces and APIs</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Analyzing the security model of CSP interfaces</a:t>
            </a:r>
          </a:p>
          <a:p>
            <a:pPr lvl="2">
              <a:buClr>
                <a:schemeClr val="accent6">
                  <a:lumMod val="60000"/>
                  <a:lumOff val="40000"/>
                </a:schemeClr>
              </a:buClr>
              <a:buSzPct val="140000"/>
            </a:pPr>
            <a:r>
              <a:rPr lang="en-US" dirty="0">
                <a:latin typeface="+mn-lt"/>
              </a:rPr>
              <a:t>Ensuring that strong authentication and access controls are implemented in concert with encrypted transmission</a:t>
            </a:r>
          </a:p>
          <a:p>
            <a:pPr lvl="2">
              <a:buClr>
                <a:schemeClr val="accent6">
                  <a:lumMod val="60000"/>
                  <a:lumOff val="40000"/>
                </a:schemeClr>
              </a:buClr>
              <a:buSzPct val="140000"/>
            </a:pPr>
            <a:r>
              <a:rPr lang="en-US" dirty="0">
                <a:latin typeface="+mn-lt"/>
              </a:rPr>
              <a:t>Understanding the dependency chain associated with the API</a:t>
            </a:r>
          </a:p>
        </p:txBody>
      </p:sp>
    </p:spTree>
    <p:extLst>
      <p:ext uri="{BB962C8B-B14F-4D97-AF65-F5344CB8AC3E}">
        <p14:creationId xmlns:p14="http://schemas.microsoft.com/office/powerpoint/2010/main" val="9414958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620688"/>
            <a:ext cx="8229600" cy="6237312"/>
          </a:xfrm>
        </p:spPr>
        <p:txBody>
          <a:bodyPr>
            <a:normAutofit/>
          </a:bodyPr>
          <a:lstStyle/>
          <a:p>
            <a:pPr>
              <a:buClr>
                <a:schemeClr val="accent6">
                  <a:lumMod val="60000"/>
                  <a:lumOff val="40000"/>
                </a:schemeClr>
              </a:buClr>
              <a:buSzPct val="140000"/>
            </a:pPr>
            <a:r>
              <a:rPr lang="en-US" dirty="0">
                <a:latin typeface="+mn-lt"/>
              </a:rPr>
              <a:t>Malicious insiders</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Enforce strict supply chain management and conduct a comprehensive supplier assessment</a:t>
            </a:r>
          </a:p>
          <a:p>
            <a:pPr lvl="2">
              <a:buClr>
                <a:schemeClr val="accent6">
                  <a:lumMod val="60000"/>
                  <a:lumOff val="40000"/>
                </a:schemeClr>
              </a:buClr>
              <a:buSzPct val="140000"/>
            </a:pPr>
            <a:r>
              <a:rPr lang="en-US" dirty="0">
                <a:latin typeface="+mn-lt"/>
              </a:rPr>
              <a:t>Specify human resource requirements as part of legal contract</a:t>
            </a:r>
          </a:p>
          <a:p>
            <a:pPr lvl="2">
              <a:buClr>
                <a:schemeClr val="accent6">
                  <a:lumMod val="60000"/>
                  <a:lumOff val="40000"/>
                </a:schemeClr>
              </a:buClr>
              <a:buSzPct val="140000"/>
            </a:pPr>
            <a:r>
              <a:rPr lang="en-US" dirty="0">
                <a:latin typeface="+mn-lt"/>
              </a:rPr>
              <a:t>Require transparency into overall information security and management practices, as well as compliance reporting</a:t>
            </a:r>
          </a:p>
          <a:p>
            <a:pPr lvl="2">
              <a:buClr>
                <a:schemeClr val="accent6">
                  <a:lumMod val="60000"/>
                  <a:lumOff val="40000"/>
                </a:schemeClr>
              </a:buClr>
              <a:buSzPct val="140000"/>
            </a:pPr>
            <a:r>
              <a:rPr lang="en-US" dirty="0">
                <a:latin typeface="+mn-lt"/>
              </a:rPr>
              <a:t>Determine security breach notification processes</a:t>
            </a:r>
          </a:p>
          <a:p>
            <a:pPr marL="914400" lvl="2" indent="0">
              <a:buClr>
                <a:schemeClr val="accent6">
                  <a:lumMod val="60000"/>
                  <a:lumOff val="40000"/>
                </a:schemeClr>
              </a:buClr>
              <a:buSzPct val="140000"/>
              <a:buNone/>
            </a:pPr>
            <a:endParaRPr lang="en-US" dirty="0">
              <a:latin typeface="+mn-lt"/>
            </a:endParaRPr>
          </a:p>
          <a:p>
            <a:pPr>
              <a:buClr>
                <a:schemeClr val="accent6">
                  <a:lumMod val="60000"/>
                  <a:lumOff val="40000"/>
                </a:schemeClr>
              </a:buClr>
              <a:buSzPct val="140000"/>
            </a:pPr>
            <a:r>
              <a:rPr lang="en-US" dirty="0">
                <a:latin typeface="+mn-lt"/>
              </a:rPr>
              <a:t>Shared technology issues</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Implement security best practices for installation/configuration</a:t>
            </a:r>
          </a:p>
          <a:p>
            <a:pPr lvl="2">
              <a:buClr>
                <a:schemeClr val="accent6">
                  <a:lumMod val="60000"/>
                  <a:lumOff val="40000"/>
                </a:schemeClr>
              </a:buClr>
              <a:buSzPct val="140000"/>
            </a:pPr>
            <a:r>
              <a:rPr lang="en-US" dirty="0">
                <a:latin typeface="+mn-lt"/>
              </a:rPr>
              <a:t>Monitor environment for unauthorized changes/activity</a:t>
            </a:r>
          </a:p>
          <a:p>
            <a:pPr lvl="2">
              <a:buClr>
                <a:schemeClr val="accent6">
                  <a:lumMod val="60000"/>
                  <a:lumOff val="40000"/>
                </a:schemeClr>
              </a:buClr>
              <a:buSzPct val="140000"/>
            </a:pPr>
            <a:r>
              <a:rPr lang="en-US" dirty="0">
                <a:latin typeface="+mn-lt"/>
              </a:rPr>
              <a:t>Promote strong authentication and access control for administrative access and operations</a:t>
            </a:r>
          </a:p>
          <a:p>
            <a:pPr lvl="2">
              <a:buClr>
                <a:schemeClr val="accent6">
                  <a:lumMod val="60000"/>
                  <a:lumOff val="40000"/>
                </a:schemeClr>
              </a:buClr>
              <a:buSzPct val="140000"/>
            </a:pPr>
            <a:r>
              <a:rPr lang="en-US" dirty="0">
                <a:latin typeface="+mn-lt"/>
              </a:rPr>
              <a:t>Enforce SLAs for patching and vulnerability remediation</a:t>
            </a:r>
          </a:p>
          <a:p>
            <a:pPr lvl="2">
              <a:buClr>
                <a:schemeClr val="accent6">
                  <a:lumMod val="60000"/>
                  <a:lumOff val="40000"/>
                </a:schemeClr>
              </a:buClr>
              <a:buSzPct val="140000"/>
            </a:pPr>
            <a:r>
              <a:rPr lang="en-US" dirty="0">
                <a:latin typeface="+mn-lt"/>
              </a:rPr>
              <a:t>Conduct vulnerability scanning and configuration audits</a:t>
            </a:r>
          </a:p>
          <a:p>
            <a:pPr lvl="2">
              <a:buClr>
                <a:schemeClr val="accent6">
                  <a:lumMod val="60000"/>
                  <a:lumOff val="40000"/>
                </a:schemeClr>
              </a:buClr>
              <a:buSzPct val="140000"/>
            </a:pPr>
            <a:endParaRPr lang="en-US" dirty="0">
              <a:latin typeface="+mn-lt"/>
            </a:endParaRPr>
          </a:p>
        </p:txBody>
      </p:sp>
    </p:spTree>
    <p:extLst>
      <p:ext uri="{BB962C8B-B14F-4D97-AF65-F5344CB8AC3E}">
        <p14:creationId xmlns:p14="http://schemas.microsoft.com/office/powerpoint/2010/main" val="5763664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188640"/>
            <a:ext cx="8496944" cy="6525344"/>
          </a:xfrm>
        </p:spPr>
        <p:txBody>
          <a:bodyPr>
            <a:normAutofit/>
          </a:bodyPr>
          <a:lstStyle/>
          <a:p>
            <a:pPr>
              <a:buClr>
                <a:schemeClr val="accent6">
                  <a:lumMod val="60000"/>
                  <a:lumOff val="40000"/>
                </a:schemeClr>
              </a:buClr>
              <a:buSzPct val="140000"/>
            </a:pPr>
            <a:r>
              <a:rPr lang="en-US" dirty="0">
                <a:latin typeface="+mn-lt"/>
              </a:rPr>
              <a:t>Data loss or leakage</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Implement strong API access control</a:t>
            </a:r>
          </a:p>
          <a:p>
            <a:pPr lvl="2">
              <a:buClr>
                <a:schemeClr val="accent6">
                  <a:lumMod val="60000"/>
                  <a:lumOff val="40000"/>
                </a:schemeClr>
              </a:buClr>
              <a:buSzPct val="140000"/>
            </a:pPr>
            <a:r>
              <a:rPr lang="en-US" dirty="0">
                <a:latin typeface="+mn-lt"/>
              </a:rPr>
              <a:t>Encrypt and protect integrity of data in transit and at rest</a:t>
            </a:r>
          </a:p>
          <a:p>
            <a:pPr lvl="2">
              <a:buClr>
                <a:schemeClr val="accent6">
                  <a:lumMod val="60000"/>
                  <a:lumOff val="40000"/>
                </a:schemeClr>
              </a:buClr>
              <a:buSzPct val="140000"/>
            </a:pPr>
            <a:r>
              <a:rPr lang="en-US" dirty="0">
                <a:latin typeface="+mn-lt"/>
              </a:rPr>
              <a:t>Analyze data protection at both design and run time</a:t>
            </a:r>
          </a:p>
          <a:p>
            <a:pPr lvl="2">
              <a:buClr>
                <a:schemeClr val="accent6">
                  <a:lumMod val="60000"/>
                  <a:lumOff val="40000"/>
                </a:schemeClr>
              </a:buClr>
              <a:buSzPct val="140000"/>
            </a:pPr>
            <a:r>
              <a:rPr lang="en-US" dirty="0">
                <a:latin typeface="+mn-lt"/>
              </a:rPr>
              <a:t>Implement strong key generation, storage and management, and destruction practices</a:t>
            </a:r>
          </a:p>
          <a:p>
            <a:pPr marL="914400" lvl="2" indent="0">
              <a:buClr>
                <a:schemeClr val="accent6">
                  <a:lumMod val="60000"/>
                  <a:lumOff val="40000"/>
                </a:schemeClr>
              </a:buClr>
              <a:buSzPct val="140000"/>
              <a:buNone/>
            </a:pPr>
            <a:endParaRPr lang="en-US" dirty="0">
              <a:latin typeface="+mn-lt"/>
            </a:endParaRPr>
          </a:p>
          <a:p>
            <a:pPr>
              <a:buClr>
                <a:schemeClr val="accent6">
                  <a:lumMod val="60000"/>
                  <a:lumOff val="40000"/>
                </a:schemeClr>
              </a:buClr>
              <a:buSzPct val="140000"/>
            </a:pPr>
            <a:r>
              <a:rPr lang="en-US" dirty="0">
                <a:latin typeface="+mn-lt"/>
              </a:rPr>
              <a:t>Account or service hijacking</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Prohibit the sharing of account credentials between users and services</a:t>
            </a:r>
          </a:p>
          <a:p>
            <a:pPr lvl="2">
              <a:buClr>
                <a:schemeClr val="accent6">
                  <a:lumMod val="60000"/>
                  <a:lumOff val="40000"/>
                </a:schemeClr>
              </a:buClr>
              <a:buSzPct val="140000"/>
            </a:pPr>
            <a:r>
              <a:rPr lang="en-US" dirty="0">
                <a:latin typeface="+mn-lt"/>
              </a:rPr>
              <a:t>Leverage strong two-factor authentication techniques where possible</a:t>
            </a:r>
          </a:p>
          <a:p>
            <a:pPr lvl="2">
              <a:buClr>
                <a:schemeClr val="accent6">
                  <a:lumMod val="60000"/>
                  <a:lumOff val="40000"/>
                </a:schemeClr>
              </a:buClr>
              <a:buSzPct val="140000"/>
            </a:pPr>
            <a:r>
              <a:rPr lang="en-US" dirty="0">
                <a:latin typeface="+mn-lt"/>
              </a:rPr>
              <a:t>Employ proactive monitoring to detect unauthorized activity</a:t>
            </a:r>
          </a:p>
          <a:p>
            <a:pPr lvl="2">
              <a:buClr>
                <a:schemeClr val="accent6">
                  <a:lumMod val="60000"/>
                  <a:lumOff val="40000"/>
                </a:schemeClr>
              </a:buClr>
              <a:buSzPct val="140000"/>
            </a:pPr>
            <a:r>
              <a:rPr lang="en-US" dirty="0">
                <a:latin typeface="+mn-lt"/>
              </a:rPr>
              <a:t>Understand CSP security policies and SLAs</a:t>
            </a:r>
          </a:p>
          <a:p>
            <a:pPr marL="914400" lvl="2" indent="0">
              <a:buClr>
                <a:schemeClr val="accent6">
                  <a:lumMod val="60000"/>
                  <a:lumOff val="40000"/>
                </a:schemeClr>
              </a:buClr>
              <a:buSzPct val="140000"/>
              <a:buNone/>
            </a:pPr>
            <a:endParaRPr lang="en-US" dirty="0">
              <a:latin typeface="+mn-lt"/>
            </a:endParaRPr>
          </a:p>
          <a:p>
            <a:pPr>
              <a:buClr>
                <a:schemeClr val="accent6">
                  <a:lumMod val="60000"/>
                  <a:lumOff val="40000"/>
                </a:schemeClr>
              </a:buClr>
              <a:buSzPct val="140000"/>
            </a:pPr>
            <a:r>
              <a:rPr lang="en-US" dirty="0">
                <a:latin typeface="+mn-lt"/>
              </a:rPr>
              <a:t>Unknown risk profile</a:t>
            </a:r>
          </a:p>
          <a:p>
            <a:pPr lvl="1">
              <a:buClr>
                <a:schemeClr val="accent6">
                  <a:lumMod val="60000"/>
                  <a:lumOff val="40000"/>
                </a:schemeClr>
              </a:buClr>
              <a:buSzPct val="140000"/>
            </a:pPr>
            <a:r>
              <a:rPr lang="en-US" dirty="0">
                <a:latin typeface="+mn-lt"/>
              </a:rPr>
              <a:t>Countermeasures include:</a:t>
            </a:r>
          </a:p>
          <a:p>
            <a:pPr lvl="2">
              <a:buClr>
                <a:schemeClr val="accent6">
                  <a:lumMod val="60000"/>
                  <a:lumOff val="40000"/>
                </a:schemeClr>
              </a:buClr>
              <a:buSzPct val="140000"/>
            </a:pPr>
            <a:r>
              <a:rPr lang="en-US" dirty="0">
                <a:latin typeface="+mn-lt"/>
              </a:rPr>
              <a:t>Disclosure of applicable logs and data</a:t>
            </a:r>
          </a:p>
          <a:p>
            <a:pPr lvl="2">
              <a:buClr>
                <a:schemeClr val="accent6">
                  <a:lumMod val="60000"/>
                  <a:lumOff val="40000"/>
                </a:schemeClr>
              </a:buClr>
              <a:buSzPct val="140000"/>
            </a:pPr>
            <a:r>
              <a:rPr lang="en-US" dirty="0">
                <a:latin typeface="+mn-lt"/>
              </a:rPr>
              <a:t>Partial/full disclosure of infrastructure details</a:t>
            </a:r>
          </a:p>
          <a:p>
            <a:pPr lvl="2">
              <a:buClr>
                <a:schemeClr val="accent6">
                  <a:lumMod val="60000"/>
                  <a:lumOff val="40000"/>
                </a:schemeClr>
              </a:buClr>
              <a:buSzPct val="140000"/>
            </a:pPr>
            <a:r>
              <a:rPr lang="en-US" dirty="0">
                <a:latin typeface="+mn-lt"/>
              </a:rPr>
              <a:t>Monitoring and alerting on necessary information</a:t>
            </a:r>
          </a:p>
        </p:txBody>
      </p:sp>
    </p:spTree>
    <p:extLst>
      <p:ext uri="{BB962C8B-B14F-4D97-AF65-F5344CB8AC3E}">
        <p14:creationId xmlns:p14="http://schemas.microsoft.com/office/powerpoint/2010/main" val="4169481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8640"/>
            <a:ext cx="8229600" cy="1600200"/>
          </a:xfrm>
        </p:spPr>
        <p:txBody>
          <a:bodyPr/>
          <a:lstStyle/>
          <a:p>
            <a:r>
              <a:rPr lang="en-US" dirty="0">
                <a:solidFill>
                  <a:schemeClr val="accent6">
                    <a:lumMod val="40000"/>
                    <a:lumOff val="60000"/>
                  </a:schemeClr>
                </a:solidFill>
              </a:rPr>
              <a:t>Data Protection </a:t>
            </a:r>
            <a:br>
              <a:rPr lang="en-US" dirty="0">
                <a:solidFill>
                  <a:schemeClr val="accent6">
                    <a:lumMod val="40000"/>
                    <a:lumOff val="60000"/>
                  </a:schemeClr>
                </a:solidFill>
              </a:rPr>
            </a:br>
            <a:r>
              <a:rPr lang="en-US" dirty="0">
                <a:solidFill>
                  <a:schemeClr val="accent6">
                    <a:lumMod val="40000"/>
                    <a:lumOff val="60000"/>
                  </a:schemeClr>
                </a:solidFill>
              </a:rPr>
              <a:t>in the Cloud</a:t>
            </a:r>
          </a:p>
        </p:txBody>
      </p:sp>
      <p:graphicFrame>
        <p:nvGraphicFramePr>
          <p:cNvPr id="11" name="Content Placeholder 10"/>
          <p:cNvGraphicFramePr>
            <a:graphicFrameLocks noGrp="1"/>
          </p:cNvGraphicFramePr>
          <p:nvPr>
            <p:ph sz="quarter" idx="13"/>
            <p:extLst>
              <p:ext uri="{D42A27DB-BD31-4B8C-83A1-F6EECF244321}">
                <p14:modId xmlns:p14="http://schemas.microsoft.com/office/powerpoint/2010/main" val="1688174538"/>
              </p:ext>
            </p:extLst>
          </p:nvPr>
        </p:nvGraphicFramePr>
        <p:xfrm>
          <a:off x="0" y="1788840"/>
          <a:ext cx="9144000" cy="50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608701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Data Protection </a:t>
            </a:r>
            <a:br>
              <a:rPr lang="en-US" dirty="0">
                <a:solidFill>
                  <a:schemeClr val="accent6">
                    <a:lumMod val="40000"/>
                    <a:lumOff val="60000"/>
                  </a:schemeClr>
                </a:solidFill>
              </a:rPr>
            </a:br>
            <a:r>
              <a:rPr lang="en-US" dirty="0">
                <a:solidFill>
                  <a:schemeClr val="accent6">
                    <a:lumMod val="40000"/>
                    <a:lumOff val="60000"/>
                  </a:schemeClr>
                </a:solidFill>
              </a:rPr>
              <a:t>in the Cloud</a:t>
            </a:r>
          </a:p>
        </p:txBody>
      </p:sp>
      <p:sp>
        <p:nvSpPr>
          <p:cNvPr id="4" name="Text Placeholder 3"/>
          <p:cNvSpPr>
            <a:spLocks noGrp="1"/>
          </p:cNvSpPr>
          <p:nvPr>
            <p:ph type="body" idx="1"/>
          </p:nvPr>
        </p:nvSpPr>
        <p:spPr>
          <a:xfrm>
            <a:off x="457200" y="1772672"/>
            <a:ext cx="4040188" cy="609600"/>
          </a:xfrm>
        </p:spPr>
        <p:txBody>
          <a:bodyPr/>
          <a:lstStyle/>
          <a:p>
            <a:r>
              <a:rPr lang="en-US" sz="2800" dirty="0">
                <a:solidFill>
                  <a:schemeClr val="accent6">
                    <a:lumMod val="40000"/>
                    <a:lumOff val="60000"/>
                  </a:schemeClr>
                </a:solidFill>
                <a:latin typeface="+mn-lt"/>
              </a:rPr>
              <a:t>Multi-instance Model</a:t>
            </a:r>
          </a:p>
        </p:txBody>
      </p:sp>
      <p:sp>
        <p:nvSpPr>
          <p:cNvPr id="5" name="Text Placeholder 4"/>
          <p:cNvSpPr>
            <a:spLocks noGrp="1"/>
          </p:cNvSpPr>
          <p:nvPr>
            <p:ph type="body" sz="quarter" idx="3"/>
          </p:nvPr>
        </p:nvSpPr>
        <p:spPr>
          <a:xfrm>
            <a:off x="4787897" y="1782976"/>
            <a:ext cx="4041775" cy="609600"/>
          </a:xfrm>
        </p:spPr>
        <p:txBody>
          <a:bodyPr/>
          <a:lstStyle/>
          <a:p>
            <a:r>
              <a:rPr lang="en-US" sz="2800" dirty="0">
                <a:solidFill>
                  <a:schemeClr val="accent6">
                    <a:lumMod val="40000"/>
                    <a:lumOff val="60000"/>
                  </a:schemeClr>
                </a:solidFill>
                <a:latin typeface="+mn-lt"/>
              </a:rPr>
              <a:t>Multi-tenant Model</a:t>
            </a:r>
          </a:p>
        </p:txBody>
      </p:sp>
      <p:sp>
        <p:nvSpPr>
          <p:cNvPr id="3" name="Content Placeholder 2"/>
          <p:cNvSpPr>
            <a:spLocks noGrp="1"/>
          </p:cNvSpPr>
          <p:nvPr>
            <p:ph sz="quarter" idx="13"/>
          </p:nvPr>
        </p:nvSpPr>
        <p:spPr>
          <a:xfrm>
            <a:off x="477236" y="2579648"/>
            <a:ext cx="4041648" cy="3913632"/>
          </a:xfrm>
        </p:spPr>
        <p:txBody>
          <a:bodyPr>
            <a:normAutofit/>
          </a:bodyPr>
          <a:lstStyle/>
          <a:p>
            <a:pPr marL="342900" lvl="2" indent="-342900">
              <a:buClr>
                <a:schemeClr val="accent6">
                  <a:lumMod val="60000"/>
                  <a:lumOff val="40000"/>
                </a:schemeClr>
              </a:buClr>
              <a:buSzPct val="140000"/>
            </a:pPr>
            <a:r>
              <a:rPr lang="en-US" sz="2000" dirty="0">
                <a:latin typeface="+mn-lt"/>
              </a:rPr>
              <a:t>Provides a unique DBMS running on a VM instance for each cloud subscriber</a:t>
            </a:r>
          </a:p>
          <a:p>
            <a:pPr marL="342900" lvl="2" indent="-342900">
              <a:buClr>
                <a:schemeClr val="accent6">
                  <a:lumMod val="60000"/>
                  <a:lumOff val="40000"/>
                </a:schemeClr>
              </a:buClr>
              <a:buSzPct val="140000"/>
            </a:pPr>
            <a:r>
              <a:rPr lang="en-US" sz="2000" dirty="0">
                <a:latin typeface="+mn-lt"/>
              </a:rPr>
              <a:t>This gives the subscriber complete control over role definition, user authorization, and other administrative tasks related to security</a:t>
            </a:r>
            <a:endParaRPr lang="en-US" sz="1400" dirty="0">
              <a:latin typeface="+mn-lt"/>
            </a:endParaRPr>
          </a:p>
        </p:txBody>
      </p:sp>
      <p:sp>
        <p:nvSpPr>
          <p:cNvPr id="6" name="Content Placeholder 5"/>
          <p:cNvSpPr>
            <a:spLocks noGrp="1"/>
          </p:cNvSpPr>
          <p:nvPr>
            <p:ph sz="quarter" idx="14"/>
          </p:nvPr>
        </p:nvSpPr>
        <p:spPr>
          <a:xfrm>
            <a:off x="4788024" y="2579648"/>
            <a:ext cx="4041648" cy="3913187"/>
          </a:xfrm>
        </p:spPr>
        <p:txBody>
          <a:bodyPr>
            <a:normAutofit/>
          </a:bodyPr>
          <a:lstStyle/>
          <a:p>
            <a:pPr marL="342900" lvl="2" indent="-342900">
              <a:buClr>
                <a:schemeClr val="accent6">
                  <a:lumMod val="60000"/>
                  <a:lumOff val="40000"/>
                </a:schemeClr>
              </a:buClr>
              <a:buSzPct val="140000"/>
            </a:pPr>
            <a:r>
              <a:rPr lang="en-US" sz="2000" dirty="0">
                <a:latin typeface="+mn-lt"/>
              </a:rPr>
              <a:t>Provides a predefined environment for the cloud subscriber that is shared with other tenants, typically through tagging data with a subscriber identifier</a:t>
            </a:r>
          </a:p>
          <a:p>
            <a:pPr marL="342900" lvl="2" indent="-342900">
              <a:buClr>
                <a:schemeClr val="accent6">
                  <a:lumMod val="60000"/>
                  <a:lumOff val="40000"/>
                </a:schemeClr>
              </a:buClr>
              <a:buSzPct val="140000"/>
            </a:pPr>
            <a:r>
              <a:rPr lang="en-US" sz="2000" dirty="0">
                <a:latin typeface="+mn-lt"/>
              </a:rPr>
              <a:t>Tagging gives the appearance of exclusive use of the instance, but relies on the cloud provider to establish and maintain a sound secure database environment</a:t>
            </a:r>
          </a:p>
        </p:txBody>
      </p:sp>
    </p:spTree>
    <p:extLst>
      <p:ext uri="{BB962C8B-B14F-4D97-AF65-F5344CB8AC3E}">
        <p14:creationId xmlns:p14="http://schemas.microsoft.com/office/powerpoint/2010/main" val="19698737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750" b="3801"/>
          <a:stretch/>
        </p:blipFill>
        <p:spPr>
          <a:xfrm>
            <a:off x="1907703" y="188640"/>
            <a:ext cx="5418451" cy="6552728"/>
          </a:xfrm>
          <a:prstGeom prst="rect">
            <a:avLst/>
          </a:prstGeom>
          <a:solidFill>
            <a:schemeClr val="tx1"/>
          </a:solidFill>
        </p:spPr>
      </p:pic>
    </p:spTree>
    <p:extLst>
      <p:ext uri="{BB962C8B-B14F-4D97-AF65-F5344CB8AC3E}">
        <p14:creationId xmlns:p14="http://schemas.microsoft.com/office/powerpoint/2010/main" val="593617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08424" y="150644"/>
            <a:ext cx="8229600" cy="1368152"/>
          </a:xfrm>
        </p:spPr>
        <p:txBody>
          <a:bodyPr/>
          <a:lstStyle/>
          <a:p>
            <a:pPr algn="ctr"/>
            <a:r>
              <a:rPr lang="en-US" dirty="0">
                <a:solidFill>
                  <a:schemeClr val="accent6">
                    <a:lumMod val="40000"/>
                    <a:lumOff val="60000"/>
                  </a:schemeClr>
                </a:solidFill>
              </a:rPr>
              <a:t>Cloud Computing:</a:t>
            </a:r>
          </a:p>
        </p:txBody>
      </p:sp>
      <p:sp>
        <p:nvSpPr>
          <p:cNvPr id="4" name="Content Placeholder 3"/>
          <p:cNvSpPr>
            <a:spLocks noGrp="1"/>
          </p:cNvSpPr>
          <p:nvPr>
            <p:ph sz="half" idx="4294967295"/>
          </p:nvPr>
        </p:nvSpPr>
        <p:spPr>
          <a:xfrm>
            <a:off x="686328" y="1948111"/>
            <a:ext cx="7951696" cy="4114800"/>
          </a:xfrm>
          <a:prstGeom prst="rect">
            <a:avLst/>
          </a:prstGeom>
        </p:spPr>
        <p:txBody>
          <a:bodyPr/>
          <a:lstStyle/>
          <a:p>
            <a:pPr>
              <a:buClr>
                <a:schemeClr val="accent3">
                  <a:lumMod val="50000"/>
                </a:schemeClr>
              </a:buClr>
            </a:pPr>
            <a:r>
              <a:rPr lang="en-US" sz="2200" dirty="0">
                <a:latin typeface="+mn-lt"/>
              </a:rPr>
              <a:t>NIST defines cloud computing, in NIST SP-800-145 (</a:t>
            </a:r>
            <a:r>
              <a:rPr lang="en-US" sz="2200" i="1" dirty="0">
                <a:latin typeface="+mn-lt"/>
              </a:rPr>
              <a:t>The</a:t>
            </a:r>
            <a:r>
              <a:rPr lang="en-US" sz="2200" dirty="0">
                <a:latin typeface="+mn-lt"/>
              </a:rPr>
              <a:t> </a:t>
            </a:r>
            <a:r>
              <a:rPr lang="en-US" sz="2200" i="1" dirty="0">
                <a:latin typeface="+mn-lt"/>
              </a:rPr>
              <a:t>NIST Definition of Cloud Computing</a:t>
            </a:r>
            <a:r>
              <a:rPr lang="en-US" sz="2200" dirty="0">
                <a:latin typeface="+mn-lt"/>
              </a:rPr>
              <a:t>, September 2011</a:t>
            </a:r>
            <a:r>
              <a:rPr lang="en-US" sz="2200" i="1" dirty="0">
                <a:latin typeface="+mn-lt"/>
              </a:rPr>
              <a:t>) </a:t>
            </a:r>
            <a:r>
              <a:rPr lang="en-US" sz="2200" dirty="0">
                <a:latin typeface="+mn-lt"/>
              </a:rPr>
              <a:t>as follows:</a:t>
            </a:r>
          </a:p>
        </p:txBody>
      </p:sp>
      <p:sp>
        <p:nvSpPr>
          <p:cNvPr id="6" name="TextBox 5"/>
          <p:cNvSpPr txBox="1"/>
          <p:nvPr/>
        </p:nvSpPr>
        <p:spPr>
          <a:xfrm>
            <a:off x="683568" y="3284984"/>
            <a:ext cx="7769412" cy="3416320"/>
          </a:xfrm>
          <a:prstGeom prst="rect">
            <a:avLst/>
          </a:prstGeom>
          <a:noFill/>
        </p:spPr>
        <p:txBody>
          <a:bodyPr wrap="square" rtlCol="0">
            <a:spAutoFit/>
          </a:bodyPr>
          <a:lstStyle/>
          <a:p>
            <a:r>
              <a:rPr lang="en-US" dirty="0">
                <a:latin typeface="arial" panose="020B0604020202020204" pitchFamily="34" charset="0"/>
              </a:rPr>
              <a:t>T</a:t>
            </a:r>
            <a:r>
              <a:rPr lang="en-US" dirty="0">
                <a:effectLst/>
                <a:latin typeface="arial" panose="020B0604020202020204" pitchFamily="34" charset="0"/>
              </a:rPr>
              <a:t>he practice of using a network of remote servers hosted on the internet to store, manage, and process data, rather than a local server or a personal computer.</a:t>
            </a:r>
            <a:endParaRPr lang="en-US" dirty="0">
              <a:latin typeface="+mn-lt"/>
            </a:endParaRPr>
          </a:p>
          <a:p>
            <a:endParaRPr lang="en-US" dirty="0">
              <a:latin typeface="+mn-lt"/>
            </a:endParaRPr>
          </a:p>
          <a:p>
            <a:r>
              <a:rPr lang="en-US" dirty="0">
                <a:latin typeface="+mn-lt"/>
              </a:rPr>
              <a:t>“</a:t>
            </a:r>
            <a:r>
              <a:rPr lang="en-US" b="1" dirty="0">
                <a:latin typeface="+mn-lt"/>
              </a:rPr>
              <a:t>Cloud computing: </a:t>
            </a:r>
            <a:r>
              <a:rPr lang="en-US" dirty="0">
                <a:latin typeface="+mn-lt"/>
              </a:rPr>
              <a:t>A model for enabling ubiquitous, convenient, on-demand network access to a shared pool of configurable computing resources (e.g., networks, servers, storage, applications, and services) that can be rapidly provisioned and released with minimal management effort or service provider interaction. This cloud model promotes availability and is composed of five essential characteristics,</a:t>
            </a:r>
          </a:p>
          <a:p>
            <a:r>
              <a:rPr lang="en-US" dirty="0">
                <a:latin typeface="+mn-lt"/>
              </a:rPr>
              <a:t>three service models, and four deployment models.”</a:t>
            </a:r>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6632"/>
            <a:ext cx="8229600" cy="1600200"/>
          </a:xfrm>
        </p:spPr>
        <p:txBody>
          <a:bodyPr/>
          <a:lstStyle/>
          <a:p>
            <a:r>
              <a:rPr lang="en-US" dirty="0">
                <a:solidFill>
                  <a:schemeClr val="accent6">
                    <a:lumMod val="40000"/>
                    <a:lumOff val="60000"/>
                  </a:schemeClr>
                </a:solidFill>
              </a:rPr>
              <a:t>Cloud Security </a:t>
            </a:r>
            <a:br>
              <a:rPr lang="en-US" dirty="0">
                <a:solidFill>
                  <a:schemeClr val="accent6">
                    <a:lumMod val="40000"/>
                    <a:lumOff val="60000"/>
                  </a:schemeClr>
                </a:solidFill>
              </a:rPr>
            </a:br>
            <a:r>
              <a:rPr lang="en-US" dirty="0">
                <a:solidFill>
                  <a:schemeClr val="accent6">
                    <a:lumMod val="40000"/>
                    <a:lumOff val="60000"/>
                  </a:schemeClr>
                </a:solidFill>
              </a:rPr>
              <a:t>as a Service</a:t>
            </a:r>
          </a:p>
        </p:txBody>
      </p:sp>
      <p:sp>
        <p:nvSpPr>
          <p:cNvPr id="3" name="Content Placeholder 2"/>
          <p:cNvSpPr>
            <a:spLocks noGrp="1"/>
          </p:cNvSpPr>
          <p:nvPr>
            <p:ph idx="1"/>
          </p:nvPr>
        </p:nvSpPr>
        <p:spPr>
          <a:xfrm>
            <a:off x="457200" y="1916832"/>
            <a:ext cx="8229600" cy="4824536"/>
          </a:xfrm>
        </p:spPr>
        <p:txBody>
          <a:bodyPr>
            <a:normAutofit fontScale="85000" lnSpcReduction="10000"/>
          </a:bodyPr>
          <a:lstStyle/>
          <a:p>
            <a:pPr>
              <a:spcAft>
                <a:spcPts val="1200"/>
              </a:spcAft>
            </a:pPr>
            <a:r>
              <a:rPr lang="en-US" dirty="0">
                <a:latin typeface="+mn-lt"/>
              </a:rPr>
              <a:t>In the context of cloud computing, cloud security as a service, designated </a:t>
            </a:r>
            <a:r>
              <a:rPr lang="en-US" dirty="0" err="1">
                <a:latin typeface="+mn-lt"/>
              </a:rPr>
              <a:t>SecaaS</a:t>
            </a:r>
            <a:r>
              <a:rPr lang="en-US" dirty="0">
                <a:latin typeface="+mn-lt"/>
              </a:rPr>
              <a:t>, is a segment of the SaaS offering of a CSP</a:t>
            </a:r>
          </a:p>
          <a:p>
            <a:pPr>
              <a:spcAft>
                <a:spcPts val="1200"/>
              </a:spcAft>
            </a:pPr>
            <a:r>
              <a:rPr lang="en-US" dirty="0">
                <a:latin typeface="+mn-lt"/>
              </a:rPr>
              <a:t>The CSA defines </a:t>
            </a:r>
            <a:r>
              <a:rPr lang="en-US" dirty="0" err="1">
                <a:latin typeface="+mn-lt"/>
              </a:rPr>
              <a:t>SecaaS</a:t>
            </a:r>
            <a:r>
              <a:rPr lang="en-US" dirty="0">
                <a:latin typeface="+mn-lt"/>
              </a:rPr>
              <a:t> as the provision of security applications and services via the cloud either to cloud-based infrastructure and software, or from the cloud to the customers’ </a:t>
            </a:r>
            <a:r>
              <a:rPr lang="en-US" dirty="0" err="1">
                <a:latin typeface="+mn-lt"/>
              </a:rPr>
              <a:t>on-premise</a:t>
            </a:r>
            <a:r>
              <a:rPr lang="en-US" dirty="0">
                <a:latin typeface="+mn-lt"/>
              </a:rPr>
              <a:t> systems</a:t>
            </a:r>
          </a:p>
          <a:p>
            <a:r>
              <a:rPr lang="en-US" dirty="0">
                <a:latin typeface="+mn-lt"/>
              </a:rPr>
              <a:t>The CSA has identified the following </a:t>
            </a:r>
            <a:r>
              <a:rPr lang="en-US" dirty="0" err="1">
                <a:latin typeface="+mn-lt"/>
              </a:rPr>
              <a:t>SecaaS</a:t>
            </a:r>
            <a:r>
              <a:rPr lang="en-US" dirty="0">
                <a:latin typeface="+mn-lt"/>
              </a:rPr>
              <a:t> categories of service:</a:t>
            </a:r>
          </a:p>
          <a:p>
            <a:pPr lvl="2"/>
            <a:r>
              <a:rPr lang="en-US" dirty="0">
                <a:latin typeface="+mn-lt"/>
              </a:rPr>
              <a:t>Identity and access management</a:t>
            </a:r>
          </a:p>
          <a:p>
            <a:pPr lvl="2"/>
            <a:r>
              <a:rPr lang="en-US" dirty="0">
                <a:latin typeface="+mn-lt"/>
              </a:rPr>
              <a:t>Data loss prevention</a:t>
            </a:r>
          </a:p>
          <a:p>
            <a:pPr lvl="2"/>
            <a:r>
              <a:rPr lang="en-US" dirty="0">
                <a:latin typeface="+mn-lt"/>
              </a:rPr>
              <a:t>Web security</a:t>
            </a:r>
          </a:p>
          <a:p>
            <a:pPr lvl="2"/>
            <a:r>
              <a:rPr lang="en-US" dirty="0">
                <a:latin typeface="+mn-lt"/>
              </a:rPr>
              <a:t>E-mail security </a:t>
            </a:r>
          </a:p>
          <a:p>
            <a:pPr lvl="2"/>
            <a:r>
              <a:rPr lang="en-US" dirty="0">
                <a:latin typeface="+mn-lt"/>
              </a:rPr>
              <a:t>Security assessments </a:t>
            </a:r>
          </a:p>
          <a:p>
            <a:pPr lvl="2"/>
            <a:r>
              <a:rPr lang="en-US" dirty="0">
                <a:latin typeface="+mn-lt"/>
              </a:rPr>
              <a:t>Intrusion management</a:t>
            </a:r>
          </a:p>
          <a:p>
            <a:pPr lvl="2"/>
            <a:r>
              <a:rPr lang="en-US" dirty="0">
                <a:latin typeface="+mn-lt"/>
              </a:rPr>
              <a:t>Security information and event management</a:t>
            </a:r>
          </a:p>
          <a:p>
            <a:pPr lvl="2"/>
            <a:r>
              <a:rPr lang="en-US" dirty="0">
                <a:latin typeface="+mn-lt"/>
              </a:rPr>
              <a:t>Encryption</a:t>
            </a:r>
          </a:p>
          <a:p>
            <a:pPr lvl="2"/>
            <a:r>
              <a:rPr lang="en-US" dirty="0">
                <a:latin typeface="+mn-lt"/>
              </a:rPr>
              <a:t>Business continuity and disaster recovery</a:t>
            </a:r>
          </a:p>
          <a:p>
            <a:pPr lvl="2"/>
            <a:r>
              <a:rPr lang="en-US" dirty="0">
                <a:latin typeface="+mn-lt"/>
              </a:rPr>
              <a:t>Network security</a:t>
            </a:r>
          </a:p>
        </p:txBody>
      </p:sp>
    </p:spTree>
    <p:extLst>
      <p:ext uri="{BB962C8B-B14F-4D97-AF65-F5344CB8AC3E}">
        <p14:creationId xmlns:p14="http://schemas.microsoft.com/office/powerpoint/2010/main" val="18596307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0101" b="4850"/>
          <a:stretch/>
        </p:blipFill>
        <p:spPr>
          <a:xfrm>
            <a:off x="1763689" y="188641"/>
            <a:ext cx="5911344" cy="6506212"/>
          </a:xfrm>
          <a:prstGeom prst="rect">
            <a:avLst/>
          </a:prstGeom>
          <a:solidFill>
            <a:schemeClr val="tx1"/>
          </a:solidFill>
        </p:spPr>
      </p:pic>
    </p:spTree>
    <p:extLst>
      <p:ext uri="{BB962C8B-B14F-4D97-AF65-F5344CB8AC3E}">
        <p14:creationId xmlns:p14="http://schemas.microsoft.com/office/powerpoint/2010/main" val="337689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6800" r="-3270" b="7601"/>
          <a:stretch/>
        </p:blipFill>
        <p:spPr>
          <a:xfrm>
            <a:off x="1259631" y="260648"/>
            <a:ext cx="6704745" cy="6351863"/>
          </a:xfrm>
          <a:prstGeom prst="rect">
            <a:avLst/>
          </a:prstGeom>
          <a:solidFill>
            <a:schemeClr val="tx1"/>
          </a:solidFill>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304800" y="0"/>
            <a:ext cx="8534400" cy="1245893"/>
          </a:xfrm>
        </p:spPr>
        <p:txBody>
          <a:bodyPr/>
          <a:lstStyle/>
          <a:p>
            <a:pPr algn="ctr"/>
            <a:r>
              <a:rPr lang="en-US" dirty="0">
                <a:solidFill>
                  <a:schemeClr val="accent6">
                    <a:lumMod val="40000"/>
                    <a:lumOff val="60000"/>
                  </a:schemeClr>
                </a:solidFill>
              </a:rPr>
              <a:t>Cloud Service Models</a:t>
            </a:r>
          </a:p>
        </p:txBody>
      </p:sp>
      <p:graphicFrame>
        <p:nvGraphicFramePr>
          <p:cNvPr id="3" name="Content Placeholder 2"/>
          <p:cNvGraphicFramePr>
            <a:graphicFrameLocks noGrp="1"/>
          </p:cNvGraphicFramePr>
          <p:nvPr>
            <p:ph idx="4294967295"/>
            <p:extLst>
              <p:ext uri="{D42A27DB-BD31-4B8C-83A1-F6EECF244321}">
                <p14:modId xmlns:p14="http://schemas.microsoft.com/office/powerpoint/2010/main" val="990458625"/>
              </p:ext>
            </p:extLst>
          </p:nvPr>
        </p:nvGraphicFramePr>
        <p:xfrm>
          <a:off x="179512" y="1412777"/>
          <a:ext cx="8784976" cy="51845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76672"/>
            <a:ext cx="9143999" cy="1220148"/>
          </a:xfrm>
        </p:spPr>
        <p:txBody>
          <a:bodyPr/>
          <a:lstStyle/>
          <a:p>
            <a:pPr algn="ctr"/>
            <a:r>
              <a:rPr lang="en-US" dirty="0">
                <a:solidFill>
                  <a:schemeClr val="accent6">
                    <a:lumMod val="40000"/>
                    <a:lumOff val="60000"/>
                  </a:schemeClr>
                </a:solidFill>
              </a:rPr>
              <a:t>Software as a Service</a:t>
            </a:r>
            <a:br>
              <a:rPr lang="en-US" dirty="0">
                <a:solidFill>
                  <a:schemeClr val="accent6">
                    <a:lumMod val="40000"/>
                    <a:lumOff val="60000"/>
                  </a:schemeClr>
                </a:solidFill>
              </a:rPr>
            </a:br>
            <a:r>
              <a:rPr lang="en-US" dirty="0">
                <a:solidFill>
                  <a:schemeClr val="accent6">
                    <a:lumMod val="40000"/>
                    <a:lumOff val="60000"/>
                  </a:schemeClr>
                </a:solidFill>
              </a:rPr>
              <a:t>(SaaS)</a:t>
            </a:r>
          </a:p>
        </p:txBody>
      </p:sp>
      <p:graphicFrame>
        <p:nvGraphicFramePr>
          <p:cNvPr id="8" name="Content Placeholder 7"/>
          <p:cNvGraphicFramePr>
            <a:graphicFrameLocks noGrp="1"/>
          </p:cNvGraphicFramePr>
          <p:nvPr>
            <p:ph idx="4294967295"/>
            <p:extLst>
              <p:ext uri="{D42A27DB-BD31-4B8C-83A1-F6EECF244321}">
                <p14:modId xmlns:p14="http://schemas.microsoft.com/office/powerpoint/2010/main" val="1848626130"/>
              </p:ext>
            </p:extLst>
          </p:nvPr>
        </p:nvGraphicFramePr>
        <p:xfrm>
          <a:off x="107504" y="1916832"/>
          <a:ext cx="8928992"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684852"/>
            <a:ext cx="9143999" cy="1220148"/>
          </a:xfrm>
        </p:spPr>
        <p:txBody>
          <a:bodyPr/>
          <a:lstStyle/>
          <a:p>
            <a:pPr algn="ctr"/>
            <a:r>
              <a:rPr lang="en-US" dirty="0">
                <a:solidFill>
                  <a:schemeClr val="accent6">
                    <a:lumMod val="40000"/>
                    <a:lumOff val="60000"/>
                  </a:schemeClr>
                </a:solidFill>
              </a:rPr>
              <a:t>Platform as a Service</a:t>
            </a:r>
            <a:br>
              <a:rPr lang="en-US" dirty="0">
                <a:solidFill>
                  <a:schemeClr val="accent6">
                    <a:lumMod val="40000"/>
                    <a:lumOff val="60000"/>
                  </a:schemeClr>
                </a:solidFill>
              </a:rPr>
            </a:br>
            <a:r>
              <a:rPr lang="en-US" dirty="0">
                <a:solidFill>
                  <a:schemeClr val="accent6">
                    <a:lumMod val="40000"/>
                    <a:lumOff val="60000"/>
                  </a:schemeClr>
                </a:solidFill>
              </a:rPr>
              <a:t>(PaaS)</a:t>
            </a:r>
          </a:p>
        </p:txBody>
      </p:sp>
      <p:graphicFrame>
        <p:nvGraphicFramePr>
          <p:cNvPr id="6" name="Content Placeholder 5"/>
          <p:cNvGraphicFramePr>
            <a:graphicFrameLocks noGrp="1"/>
          </p:cNvGraphicFramePr>
          <p:nvPr>
            <p:ph idx="4294967295"/>
            <p:extLst>
              <p:ext uri="{D42A27DB-BD31-4B8C-83A1-F6EECF244321}">
                <p14:modId xmlns:p14="http://schemas.microsoft.com/office/powerpoint/2010/main" val="1933948913"/>
              </p:ext>
            </p:extLst>
          </p:nvPr>
        </p:nvGraphicFramePr>
        <p:xfrm>
          <a:off x="457200" y="2209800"/>
          <a:ext cx="8229600" cy="42830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096" y="548680"/>
            <a:ext cx="9144000" cy="1296347"/>
          </a:xfrm>
        </p:spPr>
        <p:txBody>
          <a:bodyPr/>
          <a:lstStyle/>
          <a:p>
            <a:pPr algn="ctr"/>
            <a:r>
              <a:rPr lang="en-US" dirty="0">
                <a:solidFill>
                  <a:schemeClr val="accent6">
                    <a:lumMod val="40000"/>
                    <a:lumOff val="60000"/>
                  </a:schemeClr>
                </a:solidFill>
              </a:rPr>
              <a:t>Infrastructure as a Service</a:t>
            </a:r>
            <a:br>
              <a:rPr lang="en-US" dirty="0">
                <a:solidFill>
                  <a:schemeClr val="accent6">
                    <a:lumMod val="40000"/>
                    <a:lumOff val="60000"/>
                  </a:schemeClr>
                </a:solidFill>
              </a:rPr>
            </a:br>
            <a:r>
              <a:rPr lang="en-US" dirty="0">
                <a:solidFill>
                  <a:schemeClr val="accent6">
                    <a:lumMod val="40000"/>
                    <a:lumOff val="60000"/>
                  </a:schemeClr>
                </a:solidFill>
              </a:rPr>
              <a:t>(IaaS)</a:t>
            </a:r>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641370637"/>
              </p:ext>
            </p:extLst>
          </p:nvPr>
        </p:nvGraphicFramePr>
        <p:xfrm>
          <a:off x="255352" y="1700808"/>
          <a:ext cx="8575104" cy="49685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89" t="12600" r="-189" b="11803"/>
          <a:stretch/>
        </p:blipFill>
        <p:spPr>
          <a:xfrm>
            <a:off x="1619673" y="330997"/>
            <a:ext cx="6408712" cy="6269896"/>
          </a:xfrm>
          <a:prstGeom prst="rect">
            <a:avLst/>
          </a:prstGeom>
          <a:solidFill>
            <a:schemeClr val="tx1"/>
          </a:solidFill>
        </p:spPr>
      </p:pic>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xmlns:p14="http://schemas.microsoft.com/office/powerpoint/2010/mai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15951</TotalTime>
  <Words>9243</Words>
  <Application>Microsoft Office PowerPoint</Application>
  <PresentationFormat>On-screen Show (4:3)</PresentationFormat>
  <Paragraphs>887</Paragraphs>
  <Slides>31</Slides>
  <Notes>31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31</vt:i4>
      </vt:variant>
    </vt:vector>
  </HeadingPairs>
  <TitlesOfParts>
    <vt:vector size="41" baseType="lpstr">
      <vt:lpstr>Arial</vt:lpstr>
      <vt:lpstr>Arial</vt:lpstr>
      <vt:lpstr>Baskerville Bold Italic</vt:lpstr>
      <vt:lpstr>Calibri</vt:lpstr>
      <vt:lpstr>Century Gothic</vt:lpstr>
      <vt:lpstr>Courier New</vt:lpstr>
      <vt:lpstr>Palatino Linotype</vt:lpstr>
      <vt:lpstr>Times</vt:lpstr>
      <vt:lpstr>Times New Roman</vt:lpstr>
      <vt:lpstr>Executive</vt:lpstr>
      <vt:lpstr>PowerPoint Presentation</vt:lpstr>
      <vt:lpstr>Chapter 13</vt:lpstr>
      <vt:lpstr>Cloud Computing:</vt:lpstr>
      <vt:lpstr>PowerPoint Presentation</vt:lpstr>
      <vt:lpstr>Cloud Service Models</vt:lpstr>
      <vt:lpstr>Software as a Service (SaaS)</vt:lpstr>
      <vt:lpstr>Platform as a Service (PaaS)</vt:lpstr>
      <vt:lpstr>Infrastructure as a Service (IaaS)</vt:lpstr>
      <vt:lpstr>PowerPoint Presentation</vt:lpstr>
      <vt:lpstr>Cloud Deployment Models</vt:lpstr>
      <vt:lpstr>Public Cloud</vt:lpstr>
      <vt:lpstr>Private Cloud</vt:lpstr>
      <vt:lpstr>Community Cloud</vt:lpstr>
      <vt:lpstr>Hybrid Cloud</vt:lpstr>
      <vt:lpstr>PowerPoint Presentation</vt:lpstr>
      <vt:lpstr>Cloud Computing:</vt:lpstr>
      <vt:lpstr>Objectives</vt:lpstr>
      <vt:lpstr>PowerPoint Presentation</vt:lpstr>
      <vt:lpstr>PowerPoint Presentation</vt:lpstr>
      <vt:lpstr>PowerPoint Presentation</vt:lpstr>
      <vt:lpstr>PowerPoint Presentation</vt:lpstr>
      <vt:lpstr>Security Issues for Cloud Computing</vt:lpstr>
      <vt:lpstr>PowerPoint Presentation</vt:lpstr>
      <vt:lpstr>Risks and  Countermeasures</vt:lpstr>
      <vt:lpstr>PowerPoint Presentation</vt:lpstr>
      <vt:lpstr>PowerPoint Presentation</vt:lpstr>
      <vt:lpstr>Data Protection  in the Cloud</vt:lpstr>
      <vt:lpstr>Data Protection  in the Cloud</vt:lpstr>
      <vt:lpstr>PowerPoint Presentation</vt:lpstr>
      <vt:lpstr>Cloud Security  as a Service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dc:title>
  <dc:subject>Chapter 10 Lecture Overheads</dc:subject>
  <dc:creator>Lawrie Brown</dc:creator>
  <cp:keywords/>
  <dc:description/>
  <cp:lastModifiedBy>Mukand Krishna</cp:lastModifiedBy>
  <cp:revision>170</cp:revision>
  <cp:lastPrinted>2007-07-13T01:00:38Z</cp:lastPrinted>
  <dcterms:created xsi:type="dcterms:W3CDTF">2012-04-03T22:45:38Z</dcterms:created>
  <dcterms:modified xsi:type="dcterms:W3CDTF">2023-12-17T17:05:19Z</dcterms:modified>
  <cp:category/>
</cp:coreProperties>
</file>